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0" r:id="rId1"/>
  </p:sldMasterIdLst>
  <p:notesMasterIdLst>
    <p:notesMasterId r:id="rId32"/>
  </p:notesMasterIdLst>
  <p:sldIdLst>
    <p:sldId id="256" r:id="rId2"/>
    <p:sldId id="257" r:id="rId3"/>
    <p:sldId id="258" r:id="rId4"/>
    <p:sldId id="285" r:id="rId5"/>
    <p:sldId id="260" r:id="rId6"/>
    <p:sldId id="262" r:id="rId7"/>
    <p:sldId id="259" r:id="rId8"/>
    <p:sldId id="263" r:id="rId9"/>
    <p:sldId id="264" r:id="rId10"/>
    <p:sldId id="261" r:id="rId11"/>
    <p:sldId id="265" r:id="rId12"/>
    <p:sldId id="269" r:id="rId13"/>
    <p:sldId id="266" r:id="rId14"/>
    <p:sldId id="271" r:id="rId15"/>
    <p:sldId id="278" r:id="rId16"/>
    <p:sldId id="286" r:id="rId17"/>
    <p:sldId id="272" r:id="rId18"/>
    <p:sldId id="267" r:id="rId19"/>
    <p:sldId id="268" r:id="rId20"/>
    <p:sldId id="273" r:id="rId21"/>
    <p:sldId id="283" r:id="rId22"/>
    <p:sldId id="284" r:id="rId23"/>
    <p:sldId id="276" r:id="rId24"/>
    <p:sldId id="277" r:id="rId25"/>
    <p:sldId id="280" r:id="rId26"/>
    <p:sldId id="279" r:id="rId27"/>
    <p:sldId id="281" r:id="rId28"/>
    <p:sldId id="282" r:id="rId29"/>
    <p:sldId id="287" r:id="rId30"/>
    <p:sldId id="288"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Taylor" initials="AT" lastIdx="1" clrIdx="0">
    <p:extLst>
      <p:ext uri="{19B8F6BF-5375-455C-9EA6-DF929625EA0E}">
        <p15:presenceInfo xmlns:p15="http://schemas.microsoft.com/office/powerpoint/2012/main" userId="0e04e4d6a12fd47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D154B"/>
    <a:srgbClr val="1D1A46"/>
    <a:srgbClr val="1DAB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94660"/>
  </p:normalViewPr>
  <p:slideViewPr>
    <p:cSldViewPr snapToGrid="0">
      <p:cViewPr varScale="1">
        <p:scale>
          <a:sx n="67" d="100"/>
          <a:sy n="67" d="100"/>
        </p:scale>
        <p:origin x="610" y="46"/>
      </p:cViewPr>
      <p:guideLst/>
    </p:cSldViewPr>
  </p:slideViewPr>
  <p:notesTextViewPr>
    <p:cViewPr>
      <p:scale>
        <a:sx n="1" d="1"/>
        <a:sy n="1" d="1"/>
      </p:scale>
      <p:origin x="0" y="0"/>
    </p:cViewPr>
  </p:notesTextViewPr>
  <p:notesViewPr>
    <p:cSldViewPr snapToGrid="0">
      <p:cViewPr varScale="1">
        <p:scale>
          <a:sx n="51" d="100"/>
          <a:sy n="51" d="100"/>
        </p:scale>
        <p:origin x="2694" y="3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5-19T05:07:10.124"/>
    </inkml:context>
    <inkml:brush xml:id="br0">
      <inkml:brushProperty name="width" value="0.02646" units="cm"/>
      <inkml:brushProperty name="height" value="0.02646" units="cm"/>
      <inkml:brushProperty name="color" value="#1DABA1"/>
      <inkml:brushProperty name="ignorePressure" value="1"/>
    </inkml:brush>
    <inkml:brush xml:id="br1">
      <inkml:brushProperty name="width" value="0.07056" units="cm"/>
      <inkml:brushProperty name="height" value="0.07056" units="cm"/>
      <inkml:brushProperty name="color" value="#1DABA1"/>
      <inkml:brushProperty name="ignorePressure" value="1"/>
    </inkml:brush>
  </inkml:definitions>
  <inkml:traceGroup>
    <inkml:annotationXML>
      <emma:emma xmlns:emma="http://www.w3.org/2003/04/emma" version="1.0">
        <emma:interpretation id="{3D4970B7-8D18-4B1B-922D-E31EF6141E91}" emma:medium="tactile" emma:mode="ink">
          <msink:context xmlns:msink="http://schemas.microsoft.com/ink/2010/main" type="writingRegion" rotatedBoundingBox="16610,3996 15806,3997 15805,3874 16609,3873"/>
        </emma:interpretation>
      </emma:emma>
    </inkml:annotationXML>
    <inkml:traceGroup>
      <inkml:annotationXML>
        <emma:emma xmlns:emma="http://www.w3.org/2003/04/emma" version="1.0">
          <emma:interpretation id="{124B3FCF-57B9-4884-A256-10B5F1B3DCF3}" emma:medium="tactile" emma:mode="ink">
            <msink:context xmlns:msink="http://schemas.microsoft.com/ink/2010/main" type="paragraph" rotatedBoundingBox="16610,3996 15806,3997 15805,3874 16609,3873" alignmentLevel="1"/>
          </emma:interpretation>
        </emma:emma>
      </inkml:annotationXML>
      <inkml:traceGroup>
        <inkml:annotationXML>
          <emma:emma xmlns:emma="http://www.w3.org/2003/04/emma" version="1.0">
            <emma:interpretation id="{847DB410-9299-4E9D-B9FC-9549B403ACB1}" emma:medium="tactile" emma:mode="ink">
              <msink:context xmlns:msink="http://schemas.microsoft.com/ink/2010/main" type="line" rotatedBoundingBox="16610,3996 15806,3997 15805,3874 16609,3873"/>
            </emma:interpretation>
          </emma:emma>
        </inkml:annotationXML>
        <inkml:traceGroup>
          <inkml:annotationXML>
            <emma:emma xmlns:emma="http://www.w3.org/2003/04/emma" version="1.0">
              <emma:interpretation id="{42276988-9B34-4EF3-8A30-2E66A91C5090}" emma:medium="tactile" emma:mode="ink">
                <msink:context xmlns:msink="http://schemas.microsoft.com/ink/2010/main" type="inkWord" rotatedBoundingBox="16610,3996 15806,3997 15805,3874 16609,3873"/>
              </emma:interpretation>
            </emma:emma>
          </inkml:annotationXML>
          <inkml:trace contextRef="#ctx0" brushRef="#br0">39743 8587,'7'0,"7"0,7 0,4 0,0 0,0 0,2 0,-2 0,-1 0,1 0,-1 0,-1 0,6 0,3 0,-2 0,-1 0,-1 0,-2 0,-1 0,-1 0,-1 0,1 0,-1 0,3 0,-2 0,-5 0,-1 0,-3 0</inkml:trace>
          <inkml:trace contextRef="#ctx0" brushRef="#br0" timeOffset="5567">39743 8490,'0'8,"2"3,6 0,7-3,2-1,4-4,2-1,1-1,0-1,2-4,0-3,-1 2,0 0,-1 2,12-3,1-1,0 1,-3 2,-3 1,-4-6,0-4,2 3,0 1,1 4,3 1,-1 2,-4 2</inkml:trace>
          <inkml:trace contextRef="#ctx0" brushRef="#br1" timeOffset="12666">39856 8563,'7'0,"8"0,5 0,5 0,0-4,5-2,3 1,-2 1,-1 1,-2 2,-2-1,-1 2,-1 0,2 0,2 0,2 0,1 1,-3-1,-6 0</inkml:trace>
          <inkml:trace contextRef="#ctx0" brushRef="#br1" timeOffset="22148">39814 8586,'2'0,"9"-8,6-3,6 1,1 1,2 3,0 3,4 1,1 1,0 1,0 0,-3 1,-2 0,0-1,-2 0,0 0,0 0,1 0,-1 0,0 0,0 0,-1 0,1 0,10 0,9 0,0 0,-4 0,-9 0,-13 0,-14 0,-18 0,-7 0,-6 0,-3 0,2 0,1 0,0 0,0 0,3 0,0 0,0 0,2 0,0 0,-1 0,-1 0,1 0,-5 0,-3 0,3 0,1 0,0 0,3 0,0-4,1-2,-2 2,2-9,0-1,0 2,0 3,1 2,-1 3,6 2,10 2,10 0,9 1,8 0,2-1,3 0,2 1,2-1,-2 0,-1 0,1 0,3 0,1 0,0 0,-2 0,-1 0,-1 0,1 0,-3 0,1 0,-1 4,-1 2,0-2,2 1,0-2,-1-1,10 7,3 6,-6 9,-14 0,-11-3,-13 2,-9-3,-5-4,-2-5,-4-5,-1-3,1-2,1-1,0-1,2 0,0 0,0 1,-2-1,-3 1,-1 0,-1 0,3 0,1 0,1 0,1 0,1 0,0 0,-1 0,1 0,1 0,-2 0,1 0,1 0,-1 0,-4 0,3 0</inkml:trace>
        </inkml:traceGroup>
      </inkml:traceGroup>
    </inkml:traceGroup>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7A20DE-B744-4460-82E3-D332A3229D75}" type="datetimeFigureOut">
              <a:rPr lang="en-AU" smtClean="0"/>
              <a:t>2/06/2018</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3E65D6-866E-4E69-BA6D-3646FADB025A}" type="slidenum">
              <a:rPr lang="en-AU" smtClean="0"/>
              <a:t>‹#›</a:t>
            </a:fld>
            <a:endParaRPr lang="en-AU"/>
          </a:p>
        </p:txBody>
      </p:sp>
    </p:spTree>
    <p:extLst>
      <p:ext uri="{BB962C8B-B14F-4D97-AF65-F5344CB8AC3E}">
        <p14:creationId xmlns:p14="http://schemas.microsoft.com/office/powerpoint/2010/main" val="1091378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t>6/2/2018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657707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6/2/2018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463807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6/2/2018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796285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smtClean="0"/>
              <a:t>6/2/2018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41464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smtClean="0"/>
              <a:t>6/2/2018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007874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smtClean="0"/>
              <a:t>6/2/2018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502591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smtClean="0"/>
              <a:t>6/2/2018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09585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6/2/2018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468851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6/2/2018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708817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2"/>
      </p:bgRef>
    </p:bg>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D1BE4249-C0D0-4B06-8692-E8BB871AF643}" type="datetimeFigureOut">
              <a:rPr lang="en-US" smtClean="0"/>
              <a:t>6/2/2018</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4193592488"/>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tx1">
              <a:lumMod val="8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smtClean="0"/>
              <a:t>6/2/2018</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60011226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chemeClr val="bg2">
              <a:lumMod val="60000"/>
              <a:lumOff val="40000"/>
              <a:alpha val="15000"/>
            </a:schemeClr>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smtClean="0"/>
              <a:t>6/2/2018</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29965587"/>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5.xml"/><Relationship Id="rId5" Type="http://schemas.openxmlformats.org/officeDocument/2006/relationships/image" Target="../media/image31.sv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png"/><Relationship Id="rId1" Type="http://schemas.openxmlformats.org/officeDocument/2006/relationships/slideLayout" Target="../slideLayouts/slideLayout8.xml"/><Relationship Id="rId4" Type="http://schemas.openxmlformats.org/officeDocument/2006/relationships/image" Target="../media/image31.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4.xml"/><Relationship Id="rId6" Type="http://schemas.openxmlformats.org/officeDocument/2006/relationships/image" Target="../media/image39.jpg"/><Relationship Id="rId5" Type="http://schemas.openxmlformats.org/officeDocument/2006/relationships/image" Target="../media/image31.sv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creativecommons.org/licenses/by-sa/2.0/au/"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hyperlink" Target="https://onlinelearninginsights.wordpress.com/2016/06/01/3-takeaways-from-what-connected-educators-do-differently/"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2.jpg"/><Relationship Id="rId7" Type="http://schemas.openxmlformats.org/officeDocument/2006/relationships/image" Target="../media/image5.sv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hyperlink" Target="http://xgenconnected.edublogs.org/2018/04/08/promoting-the-tls-role-in-teaching-digital-literacy/" TargetMode="External"/><Relationship Id="rId4" Type="http://schemas.openxmlformats.org/officeDocument/2006/relationships/image" Target="../media/image3.JPG"/><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hyperlink" Target="http://www.itdl.org/journal/jan_05/article01.htm" TargetMode="External"/><Relationship Id="rId2" Type="http://schemas.openxmlformats.org/officeDocument/2006/relationships/hyperlink" Target="http://www.linkinglearning.com.au/networked-learning-conference-presentation-transforming-professional-learning-through-personal-learning-networks/"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xgenconnected.edublogs.org/2018/04/10/read-my-flipboard/" TargetMode="External"/><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hyperlink" Target="http://xgenconnected.edublogs.org/" TargetMode="External"/><Relationship Id="rId5" Type="http://schemas.openxmlformats.org/officeDocument/2006/relationships/hyperlink" Target="https://www.powtoon.com/online-presentation/fJrEBLohzyb/the-digital-literacy-divide/" TargetMode="External"/><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 Id="rId5" Type="http://schemas.openxmlformats.org/officeDocument/2006/relationships/image" Target="../media/image9.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hyperlink" Target="http://www.kappanonline.org/breakstone-need-new-approach-teaching-digital-literacy/"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ADEDF-BE0F-456B-B9D8-F962563AA7B7}"/>
              </a:ext>
            </a:extLst>
          </p:cNvPr>
          <p:cNvSpPr>
            <a:spLocks noGrp="1"/>
          </p:cNvSpPr>
          <p:nvPr>
            <p:ph type="ctrTitle"/>
          </p:nvPr>
        </p:nvSpPr>
        <p:spPr>
          <a:xfrm>
            <a:off x="1652588" y="1505682"/>
            <a:ext cx="8991600" cy="1645920"/>
          </a:xfrm>
        </p:spPr>
        <p:txBody>
          <a:bodyPr/>
          <a:lstStyle/>
          <a:p>
            <a:r>
              <a:rPr lang="en-AU" dirty="0"/>
              <a:t>Making connections </a:t>
            </a:r>
          </a:p>
        </p:txBody>
      </p:sp>
      <p:sp>
        <p:nvSpPr>
          <p:cNvPr id="3" name="Subtitle 2">
            <a:extLst>
              <a:ext uri="{FF2B5EF4-FFF2-40B4-BE49-F238E27FC236}">
                <a16:creationId xmlns:a16="http://schemas.microsoft.com/office/drawing/2014/main" id="{77FD789A-65D0-48FD-AFD4-8C222DA15FA4}"/>
              </a:ext>
            </a:extLst>
          </p:cNvPr>
          <p:cNvSpPr>
            <a:spLocks noGrp="1"/>
          </p:cNvSpPr>
          <p:nvPr>
            <p:ph type="subTitle" idx="1"/>
          </p:nvPr>
        </p:nvSpPr>
        <p:spPr>
          <a:xfrm>
            <a:off x="1300163" y="3709989"/>
            <a:ext cx="9772650" cy="2647950"/>
          </a:xfrm>
        </p:spPr>
        <p:txBody>
          <a:bodyPr>
            <a:noAutofit/>
          </a:bodyPr>
          <a:lstStyle/>
          <a:p>
            <a:pPr algn="just"/>
            <a:r>
              <a:rPr lang="en-AU" sz="2400" b="1" dirty="0">
                <a:latin typeface="Gruppo" panose="02000604060000020004" pitchFamily="2" charset="0"/>
              </a:rPr>
              <a:t>An image based tour of my interactions and critical incidents across my professional learning network as I look to deepen my knowledge around the digital literacy divide by connecting online (Richardson &amp; Mancabelli, 2011).</a:t>
            </a:r>
          </a:p>
        </p:txBody>
      </p:sp>
    </p:spTree>
    <p:extLst>
      <p:ext uri="{BB962C8B-B14F-4D97-AF65-F5344CB8AC3E}">
        <p14:creationId xmlns:p14="http://schemas.microsoft.com/office/powerpoint/2010/main" val="24982948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79F1-C08A-428A-80F1-4CAEB80D497E}"/>
              </a:ext>
            </a:extLst>
          </p:cNvPr>
          <p:cNvSpPr>
            <a:spLocks noGrp="1"/>
          </p:cNvSpPr>
          <p:nvPr>
            <p:ph type="title"/>
          </p:nvPr>
        </p:nvSpPr>
        <p:spPr>
          <a:xfrm>
            <a:off x="2231136" y="578929"/>
            <a:ext cx="7729728" cy="1188720"/>
          </a:xfrm>
        </p:spPr>
        <p:txBody>
          <a:bodyPr/>
          <a:lstStyle/>
          <a:p>
            <a:r>
              <a:rPr lang="en-AU" dirty="0">
                <a:solidFill>
                  <a:schemeClr val="bg1">
                    <a:lumMod val="50000"/>
                  </a:schemeClr>
                </a:solidFill>
              </a:rPr>
              <a:t>Building &amp; curating a tweet deck for my topic</a:t>
            </a:r>
          </a:p>
        </p:txBody>
      </p:sp>
      <p:pic>
        <p:nvPicPr>
          <p:cNvPr id="5" name="Content Placeholder 4">
            <a:extLst>
              <a:ext uri="{FF2B5EF4-FFF2-40B4-BE49-F238E27FC236}">
                <a16:creationId xmlns:a16="http://schemas.microsoft.com/office/drawing/2014/main" id="{56A0DCB0-318D-4A5E-8DC7-6076486286C0}"/>
              </a:ext>
            </a:extLst>
          </p:cNvPr>
          <p:cNvPicPr>
            <a:picLocks noGrp="1" noChangeAspect="1"/>
          </p:cNvPicPr>
          <p:nvPr>
            <p:ph idx="1"/>
          </p:nvPr>
        </p:nvPicPr>
        <p:blipFill>
          <a:blip r:embed="rId2"/>
          <a:stretch>
            <a:fillRect/>
          </a:stretch>
        </p:blipFill>
        <p:spPr>
          <a:xfrm>
            <a:off x="835724" y="2062925"/>
            <a:ext cx="7705725" cy="4091025"/>
          </a:xfrm>
        </p:spPr>
      </p:pic>
      <p:sp>
        <p:nvSpPr>
          <p:cNvPr id="6" name="TextBox 5">
            <a:extLst>
              <a:ext uri="{FF2B5EF4-FFF2-40B4-BE49-F238E27FC236}">
                <a16:creationId xmlns:a16="http://schemas.microsoft.com/office/drawing/2014/main" id="{6E65DA05-A5E2-482D-9EE9-5F6E71DEBF2D}"/>
              </a:ext>
            </a:extLst>
          </p:cNvPr>
          <p:cNvSpPr txBox="1"/>
          <p:nvPr/>
        </p:nvSpPr>
        <p:spPr>
          <a:xfrm>
            <a:off x="728663" y="6208122"/>
            <a:ext cx="1185863" cy="307777"/>
          </a:xfrm>
          <a:prstGeom prst="rect">
            <a:avLst/>
          </a:prstGeom>
          <a:noFill/>
        </p:spPr>
        <p:txBody>
          <a:bodyPr wrap="square" rtlCol="0">
            <a:spAutoFit/>
          </a:bodyPr>
          <a:lstStyle/>
          <a:p>
            <a:r>
              <a:rPr lang="en-AU" sz="1400" dirty="0"/>
              <a:t>07/04/2018</a:t>
            </a:r>
          </a:p>
        </p:txBody>
      </p:sp>
      <p:sp>
        <p:nvSpPr>
          <p:cNvPr id="3" name="TextBox 2">
            <a:extLst>
              <a:ext uri="{FF2B5EF4-FFF2-40B4-BE49-F238E27FC236}">
                <a16:creationId xmlns:a16="http://schemas.microsoft.com/office/drawing/2014/main" id="{98F94981-7470-4A26-B584-D396BA9F1B19}"/>
              </a:ext>
            </a:extLst>
          </p:cNvPr>
          <p:cNvSpPr txBox="1"/>
          <p:nvPr/>
        </p:nvSpPr>
        <p:spPr>
          <a:xfrm>
            <a:off x="8805862" y="2881313"/>
            <a:ext cx="2776538" cy="1938992"/>
          </a:xfrm>
          <a:prstGeom prst="rect">
            <a:avLst/>
          </a:prstGeom>
          <a:noFill/>
        </p:spPr>
        <p:txBody>
          <a:bodyPr wrap="square" rtlCol="0">
            <a:spAutoFit/>
          </a:bodyPr>
          <a:lstStyle/>
          <a:p>
            <a:r>
              <a:rPr lang="en-AU" sz="2000" b="1" dirty="0">
                <a:latin typeface="Gruppo" panose="02000604060000020004" pitchFamily="2" charset="0"/>
              </a:rPr>
              <a:t>This social aggregation tool helps to manage the flow of tweets into various topics (Richardson &amp; Mancabelli, 2011, p. 43).</a:t>
            </a:r>
          </a:p>
        </p:txBody>
      </p:sp>
    </p:spTree>
    <p:extLst>
      <p:ext uri="{BB962C8B-B14F-4D97-AF65-F5344CB8AC3E}">
        <p14:creationId xmlns:p14="http://schemas.microsoft.com/office/powerpoint/2010/main" val="40030895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A1EFE-DD64-45D0-8993-069DE8A7F04C}"/>
              </a:ext>
            </a:extLst>
          </p:cNvPr>
          <p:cNvSpPr>
            <a:spLocks noGrp="1"/>
          </p:cNvSpPr>
          <p:nvPr>
            <p:ph type="title"/>
          </p:nvPr>
        </p:nvSpPr>
        <p:spPr>
          <a:xfrm>
            <a:off x="2231136" y="410118"/>
            <a:ext cx="7729728" cy="1188720"/>
          </a:xfrm>
        </p:spPr>
        <p:txBody>
          <a:bodyPr/>
          <a:lstStyle/>
          <a:p>
            <a:r>
              <a:rPr lang="en-AU" dirty="0">
                <a:solidFill>
                  <a:schemeClr val="bg1">
                    <a:lumMod val="50000"/>
                  </a:schemeClr>
                </a:solidFill>
              </a:rPr>
              <a:t>Revamping my professional twitter account</a:t>
            </a:r>
          </a:p>
        </p:txBody>
      </p:sp>
      <p:pic>
        <p:nvPicPr>
          <p:cNvPr id="5" name="Content Placeholder 4">
            <a:extLst>
              <a:ext uri="{FF2B5EF4-FFF2-40B4-BE49-F238E27FC236}">
                <a16:creationId xmlns:a16="http://schemas.microsoft.com/office/drawing/2014/main" id="{6DCA56AF-A5FB-43A0-8CCF-3BDE37A63132}"/>
              </a:ext>
            </a:extLst>
          </p:cNvPr>
          <p:cNvPicPr>
            <a:picLocks noGrp="1" noChangeAspect="1"/>
          </p:cNvPicPr>
          <p:nvPr>
            <p:ph idx="1"/>
          </p:nvPr>
        </p:nvPicPr>
        <p:blipFill>
          <a:blip r:embed="rId2"/>
          <a:stretch>
            <a:fillRect/>
          </a:stretch>
        </p:blipFill>
        <p:spPr>
          <a:xfrm>
            <a:off x="2386012" y="1698822"/>
            <a:ext cx="7332157" cy="3264034"/>
          </a:xfrm>
        </p:spPr>
      </p:pic>
      <p:sp>
        <p:nvSpPr>
          <p:cNvPr id="6" name="TextBox 5">
            <a:extLst>
              <a:ext uri="{FF2B5EF4-FFF2-40B4-BE49-F238E27FC236}">
                <a16:creationId xmlns:a16="http://schemas.microsoft.com/office/drawing/2014/main" id="{AA16DE0B-BBFB-4A21-9BEA-E96169B636A0}"/>
              </a:ext>
            </a:extLst>
          </p:cNvPr>
          <p:cNvSpPr txBox="1"/>
          <p:nvPr/>
        </p:nvSpPr>
        <p:spPr>
          <a:xfrm>
            <a:off x="9718169" y="4655079"/>
            <a:ext cx="1690688" cy="307777"/>
          </a:xfrm>
          <a:prstGeom prst="rect">
            <a:avLst/>
          </a:prstGeom>
          <a:noFill/>
        </p:spPr>
        <p:txBody>
          <a:bodyPr wrap="square" rtlCol="0">
            <a:spAutoFit/>
          </a:bodyPr>
          <a:lstStyle/>
          <a:p>
            <a:r>
              <a:rPr lang="en-AU" sz="1400" dirty="0"/>
              <a:t>08/04/2018</a:t>
            </a:r>
          </a:p>
        </p:txBody>
      </p:sp>
      <p:sp>
        <p:nvSpPr>
          <p:cNvPr id="7" name="TextBox 6">
            <a:extLst>
              <a:ext uri="{FF2B5EF4-FFF2-40B4-BE49-F238E27FC236}">
                <a16:creationId xmlns:a16="http://schemas.microsoft.com/office/drawing/2014/main" id="{05E5E33B-7B88-4C76-998E-834B7BBC70F3}"/>
              </a:ext>
            </a:extLst>
          </p:cNvPr>
          <p:cNvSpPr txBox="1"/>
          <p:nvPr/>
        </p:nvSpPr>
        <p:spPr>
          <a:xfrm>
            <a:off x="1347787" y="5062840"/>
            <a:ext cx="9572626" cy="1569660"/>
          </a:xfrm>
          <a:prstGeom prst="rect">
            <a:avLst/>
          </a:prstGeom>
          <a:noFill/>
        </p:spPr>
        <p:txBody>
          <a:bodyPr wrap="square" rtlCol="0">
            <a:spAutoFit/>
          </a:bodyPr>
          <a:lstStyle/>
          <a:p>
            <a:pPr algn="just"/>
            <a:r>
              <a:rPr lang="en-AU" sz="2400" b="1" dirty="0">
                <a:latin typeface="Gruppo" panose="02000604060000020004" pitchFamily="2" charset="0"/>
              </a:rPr>
              <a:t>At this point I am re-assessing who to follow and considering how to organically grow my 5 followers.  I am building an intelligent stream of tweets that reflect my professionalism and my interest in the topic of digital literacy (Tour, 2017).</a:t>
            </a:r>
          </a:p>
        </p:txBody>
      </p:sp>
    </p:spTree>
    <p:extLst>
      <p:ext uri="{BB962C8B-B14F-4D97-AF65-F5344CB8AC3E}">
        <p14:creationId xmlns:p14="http://schemas.microsoft.com/office/powerpoint/2010/main" val="42757377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E1719-A324-4DF0-B4A8-09A1151D75CA}"/>
              </a:ext>
            </a:extLst>
          </p:cNvPr>
          <p:cNvSpPr>
            <a:spLocks noGrp="1"/>
          </p:cNvSpPr>
          <p:nvPr>
            <p:ph type="title"/>
          </p:nvPr>
        </p:nvSpPr>
        <p:spPr>
          <a:xfrm>
            <a:off x="8343899" y="1185864"/>
            <a:ext cx="3543299" cy="1400174"/>
          </a:xfrm>
        </p:spPr>
        <p:txBody>
          <a:bodyPr vert="horz" lIns="182880" tIns="182880" rIns="182880" bIns="182880" rtlCol="0" anchor="ctr">
            <a:noAutofit/>
          </a:bodyPr>
          <a:lstStyle/>
          <a:p>
            <a:r>
              <a:rPr lang="en-US" kern="1200" cap="all" spc="200" baseline="0" dirty="0">
                <a:solidFill>
                  <a:schemeClr val="bg1">
                    <a:lumMod val="50000"/>
                  </a:schemeClr>
                </a:solidFill>
                <a:latin typeface="+mj-lt"/>
                <a:ea typeface="+mj-ea"/>
                <a:cs typeface="+mj-cs"/>
              </a:rPr>
              <a:t>refining tweet deck with </a:t>
            </a:r>
            <a:br>
              <a:rPr lang="en-US" kern="1200" cap="all" spc="200" baseline="0" dirty="0">
                <a:solidFill>
                  <a:schemeClr val="bg1">
                    <a:lumMod val="50000"/>
                  </a:schemeClr>
                </a:solidFill>
                <a:latin typeface="+mj-lt"/>
                <a:ea typeface="+mj-ea"/>
                <a:cs typeface="+mj-cs"/>
              </a:rPr>
            </a:br>
            <a:r>
              <a:rPr lang="en-US" kern="1200" cap="all" spc="200" baseline="0" dirty="0">
                <a:solidFill>
                  <a:schemeClr val="bg1">
                    <a:lumMod val="50000"/>
                  </a:schemeClr>
                </a:solidFill>
                <a:latin typeface="+mj-lt"/>
                <a:ea typeface="+mj-ea"/>
                <a:cs typeface="+mj-cs"/>
              </a:rPr>
              <a:t># hashtags</a:t>
            </a:r>
          </a:p>
        </p:txBody>
      </p:sp>
      <p:pic>
        <p:nvPicPr>
          <p:cNvPr id="5" name="Content Placeholder 4">
            <a:extLst>
              <a:ext uri="{FF2B5EF4-FFF2-40B4-BE49-F238E27FC236}">
                <a16:creationId xmlns:a16="http://schemas.microsoft.com/office/drawing/2014/main" id="{DC726AB7-27A2-446D-837D-AAB98C048EA2}"/>
              </a:ext>
            </a:extLst>
          </p:cNvPr>
          <p:cNvPicPr>
            <a:picLocks noGrp="1" noChangeAspect="1"/>
          </p:cNvPicPr>
          <p:nvPr>
            <p:ph idx="1"/>
          </p:nvPr>
        </p:nvPicPr>
        <p:blipFill rotWithShape="1">
          <a:blip r:embed="rId2"/>
          <a:srcRect l="7676" r="33011"/>
          <a:stretch/>
        </p:blipFill>
        <p:spPr>
          <a:xfrm>
            <a:off x="1" y="10"/>
            <a:ext cx="8135424" cy="6857990"/>
          </a:xfrm>
          <a:prstGeom prst="rect">
            <a:avLst/>
          </a:prstGeom>
        </p:spPr>
      </p:pic>
      <p:sp>
        <p:nvSpPr>
          <p:cNvPr id="6" name="TextBox 5">
            <a:extLst>
              <a:ext uri="{FF2B5EF4-FFF2-40B4-BE49-F238E27FC236}">
                <a16:creationId xmlns:a16="http://schemas.microsoft.com/office/drawing/2014/main" id="{C09FA36F-817B-47C9-AB61-2E9E96B19D2C}"/>
              </a:ext>
            </a:extLst>
          </p:cNvPr>
          <p:cNvSpPr txBox="1"/>
          <p:nvPr/>
        </p:nvSpPr>
        <p:spPr>
          <a:xfrm>
            <a:off x="8401050" y="6257925"/>
            <a:ext cx="1366838" cy="307777"/>
          </a:xfrm>
          <a:prstGeom prst="rect">
            <a:avLst/>
          </a:prstGeom>
          <a:noFill/>
        </p:spPr>
        <p:txBody>
          <a:bodyPr wrap="square" rtlCol="0">
            <a:spAutoFit/>
          </a:bodyPr>
          <a:lstStyle/>
          <a:p>
            <a:r>
              <a:rPr lang="en-AU" sz="1400" dirty="0"/>
              <a:t>05/05/2018</a:t>
            </a:r>
          </a:p>
        </p:txBody>
      </p:sp>
      <p:sp>
        <p:nvSpPr>
          <p:cNvPr id="3" name="TextBox 2">
            <a:extLst>
              <a:ext uri="{FF2B5EF4-FFF2-40B4-BE49-F238E27FC236}">
                <a16:creationId xmlns:a16="http://schemas.microsoft.com/office/drawing/2014/main" id="{96E31038-A2BC-4ACE-B58D-5C8F460864F4}"/>
              </a:ext>
            </a:extLst>
          </p:cNvPr>
          <p:cNvSpPr txBox="1"/>
          <p:nvPr/>
        </p:nvSpPr>
        <p:spPr>
          <a:xfrm>
            <a:off x="8434388" y="2947987"/>
            <a:ext cx="3505199" cy="1754326"/>
          </a:xfrm>
          <a:prstGeom prst="rect">
            <a:avLst/>
          </a:prstGeom>
          <a:noFill/>
        </p:spPr>
        <p:txBody>
          <a:bodyPr wrap="square" rtlCol="0">
            <a:spAutoFit/>
          </a:bodyPr>
          <a:lstStyle/>
          <a:p>
            <a:r>
              <a:rPr lang="en-AU" b="1" dirty="0">
                <a:latin typeface="Gruppo" panose="02000604060000020004" pitchFamily="2" charset="0"/>
              </a:rPr>
              <a:t>Twitter’s hashtags provide a powerful means of clustering around a single topic to create a social form of learning known as a set in my PLN (Dron &amp; Anderson, 2014, p. 79)</a:t>
            </a:r>
          </a:p>
        </p:txBody>
      </p:sp>
    </p:spTree>
    <p:extLst>
      <p:ext uri="{BB962C8B-B14F-4D97-AF65-F5344CB8AC3E}">
        <p14:creationId xmlns:p14="http://schemas.microsoft.com/office/powerpoint/2010/main" val="15440424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75297-FB3B-4D2F-8AB6-1783BF929031}"/>
              </a:ext>
            </a:extLst>
          </p:cNvPr>
          <p:cNvSpPr>
            <a:spLocks noGrp="1"/>
          </p:cNvSpPr>
          <p:nvPr>
            <p:ph type="title"/>
          </p:nvPr>
        </p:nvSpPr>
        <p:spPr>
          <a:xfrm>
            <a:off x="661702" y="1393282"/>
            <a:ext cx="3338799" cy="1916655"/>
          </a:xfrm>
        </p:spPr>
        <p:txBody>
          <a:bodyPr vert="horz" lIns="182880" tIns="182880" rIns="182880" bIns="182880" rtlCol="0" anchor="ctr">
            <a:noAutofit/>
          </a:bodyPr>
          <a:lstStyle/>
          <a:p>
            <a:r>
              <a:rPr lang="en-US" dirty="0">
                <a:solidFill>
                  <a:schemeClr val="bg1">
                    <a:lumMod val="50000"/>
                  </a:schemeClr>
                </a:solidFill>
              </a:rPr>
              <a:t>Posting intelligently to twitter</a:t>
            </a:r>
          </a:p>
        </p:txBody>
      </p:sp>
      <p:pic>
        <p:nvPicPr>
          <p:cNvPr id="6" name="Content Placeholder 5">
            <a:extLst>
              <a:ext uri="{FF2B5EF4-FFF2-40B4-BE49-F238E27FC236}">
                <a16:creationId xmlns:a16="http://schemas.microsoft.com/office/drawing/2014/main" id="{63879C89-2603-4928-AF65-C6BB800EA46B}"/>
              </a:ext>
            </a:extLst>
          </p:cNvPr>
          <p:cNvPicPr>
            <a:picLocks noGrp="1" noChangeAspect="1"/>
          </p:cNvPicPr>
          <p:nvPr>
            <p:ph idx="1"/>
          </p:nvPr>
        </p:nvPicPr>
        <p:blipFill>
          <a:blip r:embed="rId2"/>
          <a:stretch>
            <a:fillRect/>
          </a:stretch>
        </p:blipFill>
        <p:spPr>
          <a:xfrm>
            <a:off x="5082139" y="1358930"/>
            <a:ext cx="6142121" cy="3823470"/>
          </a:xfrm>
          <a:prstGeom prst="rect">
            <a:avLst/>
          </a:prstGeom>
        </p:spPr>
      </p:pic>
      <p:sp>
        <p:nvSpPr>
          <p:cNvPr id="7" name="TextBox 6">
            <a:extLst>
              <a:ext uri="{FF2B5EF4-FFF2-40B4-BE49-F238E27FC236}">
                <a16:creationId xmlns:a16="http://schemas.microsoft.com/office/drawing/2014/main" id="{36875A77-646E-4532-A0DE-99F75E2B232C}"/>
              </a:ext>
            </a:extLst>
          </p:cNvPr>
          <p:cNvSpPr txBox="1"/>
          <p:nvPr/>
        </p:nvSpPr>
        <p:spPr>
          <a:xfrm>
            <a:off x="10325100" y="5427196"/>
            <a:ext cx="1657350" cy="307777"/>
          </a:xfrm>
          <a:prstGeom prst="rect">
            <a:avLst/>
          </a:prstGeom>
          <a:noFill/>
        </p:spPr>
        <p:txBody>
          <a:bodyPr wrap="square" rtlCol="0">
            <a:spAutoFit/>
          </a:bodyPr>
          <a:lstStyle/>
          <a:p>
            <a:r>
              <a:rPr lang="en-AU" sz="1400" dirty="0"/>
              <a:t>08/04/2018</a:t>
            </a:r>
          </a:p>
        </p:txBody>
      </p:sp>
      <p:sp>
        <p:nvSpPr>
          <p:cNvPr id="3" name="TextBox 2">
            <a:extLst>
              <a:ext uri="{FF2B5EF4-FFF2-40B4-BE49-F238E27FC236}">
                <a16:creationId xmlns:a16="http://schemas.microsoft.com/office/drawing/2014/main" id="{86FB5EC4-1918-4FD8-9A6E-644C9BAF33B7}"/>
              </a:ext>
            </a:extLst>
          </p:cNvPr>
          <p:cNvSpPr txBox="1"/>
          <p:nvPr/>
        </p:nvSpPr>
        <p:spPr>
          <a:xfrm>
            <a:off x="526113" y="3641404"/>
            <a:ext cx="3860150" cy="2308324"/>
          </a:xfrm>
          <a:prstGeom prst="rect">
            <a:avLst/>
          </a:prstGeom>
          <a:noFill/>
        </p:spPr>
        <p:txBody>
          <a:bodyPr wrap="square" rtlCol="0">
            <a:spAutoFit/>
          </a:bodyPr>
          <a:lstStyle/>
          <a:p>
            <a:r>
              <a:rPr lang="en-AU" sz="2400" b="1" dirty="0">
                <a:latin typeface="Gruppo" panose="02000604060000020004" pitchFamily="2" charset="0"/>
              </a:rPr>
              <a:t>Using hashtags to label and categorise my tweet as this can be a powerful tool to promote discussion (Richardson &amp; Mancabelli, 2011, pp. 44-45). </a:t>
            </a:r>
          </a:p>
        </p:txBody>
      </p:sp>
    </p:spTree>
    <p:extLst>
      <p:ext uri="{BB962C8B-B14F-4D97-AF65-F5344CB8AC3E}">
        <p14:creationId xmlns:p14="http://schemas.microsoft.com/office/powerpoint/2010/main" val="19367752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B4208-3B8F-4606-AC90-BC1262703865}"/>
              </a:ext>
            </a:extLst>
          </p:cNvPr>
          <p:cNvSpPr>
            <a:spLocks noGrp="1"/>
          </p:cNvSpPr>
          <p:nvPr>
            <p:ph type="title"/>
          </p:nvPr>
        </p:nvSpPr>
        <p:spPr>
          <a:xfrm>
            <a:off x="212863" y="1819276"/>
            <a:ext cx="3901110" cy="2557462"/>
          </a:xfrm>
        </p:spPr>
        <p:txBody>
          <a:bodyPr vert="horz" lIns="274320" tIns="182880" rIns="274320" bIns="182880" rtlCol="0" anchor="ctr" anchorCtr="1">
            <a:normAutofit fontScale="90000"/>
          </a:bodyPr>
          <a:lstStyle/>
          <a:p>
            <a:r>
              <a:rPr lang="en-US" sz="3200" dirty="0">
                <a:solidFill>
                  <a:schemeClr val="bg1">
                    <a:lumMod val="50000"/>
                  </a:schemeClr>
                </a:solidFill>
              </a:rPr>
              <a:t>Tweeting intelligently! commenting &amp; replying to others’ tweets</a:t>
            </a:r>
          </a:p>
        </p:txBody>
      </p:sp>
      <p:pic>
        <p:nvPicPr>
          <p:cNvPr id="12" name="Content Placeholder 4">
            <a:extLst>
              <a:ext uri="{FF2B5EF4-FFF2-40B4-BE49-F238E27FC236}">
                <a16:creationId xmlns:a16="http://schemas.microsoft.com/office/drawing/2014/main" id="{89451A5D-59D4-4294-8775-65361DDED8A9}"/>
              </a:ext>
            </a:extLst>
          </p:cNvPr>
          <p:cNvPicPr>
            <a:picLocks noGrp="1" noChangeAspect="1"/>
          </p:cNvPicPr>
          <p:nvPr>
            <p:ph sz="half" idx="1"/>
          </p:nvPr>
        </p:nvPicPr>
        <p:blipFill>
          <a:blip r:embed="rId2"/>
          <a:stretch>
            <a:fillRect/>
          </a:stretch>
        </p:blipFill>
        <p:spPr>
          <a:xfrm>
            <a:off x="4650319" y="37521"/>
            <a:ext cx="3400378" cy="6292321"/>
          </a:xfrm>
        </p:spPr>
      </p:pic>
      <p:pic>
        <p:nvPicPr>
          <p:cNvPr id="5" name="Content Placeholder 4">
            <a:extLst>
              <a:ext uri="{FF2B5EF4-FFF2-40B4-BE49-F238E27FC236}">
                <a16:creationId xmlns:a16="http://schemas.microsoft.com/office/drawing/2014/main" id="{7BAB8CB0-2E8A-4755-8787-6DBAD3B7FCF6}"/>
              </a:ext>
            </a:extLst>
          </p:cNvPr>
          <p:cNvPicPr>
            <a:picLocks noGrp="1" noChangeAspect="1"/>
          </p:cNvPicPr>
          <p:nvPr>
            <p:ph sz="half" idx="2"/>
          </p:nvPr>
        </p:nvPicPr>
        <p:blipFill>
          <a:blip r:embed="rId3"/>
          <a:stretch>
            <a:fillRect/>
          </a:stretch>
        </p:blipFill>
        <p:spPr>
          <a:xfrm>
            <a:off x="8348434" y="493338"/>
            <a:ext cx="3252624" cy="6221643"/>
          </a:xfrm>
          <a:prstGeom prst="rect">
            <a:avLst/>
          </a:prstGeom>
        </p:spPr>
      </p:pic>
      <p:sp>
        <p:nvSpPr>
          <p:cNvPr id="25" name="TextBox 24">
            <a:extLst>
              <a:ext uri="{FF2B5EF4-FFF2-40B4-BE49-F238E27FC236}">
                <a16:creationId xmlns:a16="http://schemas.microsoft.com/office/drawing/2014/main" id="{1492AB2B-7171-4C73-9815-099D13C20081}"/>
              </a:ext>
            </a:extLst>
          </p:cNvPr>
          <p:cNvSpPr txBox="1"/>
          <p:nvPr/>
        </p:nvSpPr>
        <p:spPr>
          <a:xfrm>
            <a:off x="3125617" y="4068960"/>
            <a:ext cx="1100137" cy="307777"/>
          </a:xfrm>
          <a:prstGeom prst="rect">
            <a:avLst/>
          </a:prstGeom>
          <a:noFill/>
        </p:spPr>
        <p:txBody>
          <a:bodyPr wrap="square" rtlCol="0">
            <a:spAutoFit/>
          </a:bodyPr>
          <a:lstStyle/>
          <a:p>
            <a:r>
              <a:rPr lang="en-AU" sz="1400" dirty="0"/>
              <a:t>12/04/2018</a:t>
            </a:r>
          </a:p>
        </p:txBody>
      </p:sp>
    </p:spTree>
    <p:extLst>
      <p:ext uri="{BB962C8B-B14F-4D97-AF65-F5344CB8AC3E}">
        <p14:creationId xmlns:p14="http://schemas.microsoft.com/office/powerpoint/2010/main" val="20332469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9E9C54-E556-4682-9CB8-0412521C0C8B}"/>
              </a:ext>
            </a:extLst>
          </p:cNvPr>
          <p:cNvSpPr>
            <a:spLocks noGrp="1"/>
          </p:cNvSpPr>
          <p:nvPr>
            <p:ph type="body" idx="1"/>
          </p:nvPr>
        </p:nvSpPr>
        <p:spPr>
          <a:xfrm>
            <a:off x="1961292" y="1442335"/>
            <a:ext cx="3379089" cy="479107"/>
          </a:xfrm>
        </p:spPr>
        <p:txBody>
          <a:bodyPr/>
          <a:lstStyle/>
          <a:p>
            <a:r>
              <a:rPr lang="en-AU" dirty="0"/>
              <a:t>@IWBNet - </a:t>
            </a:r>
            <a:r>
              <a:rPr lang="en-AU" dirty="0" err="1"/>
              <a:t>australia</a:t>
            </a:r>
            <a:endParaRPr lang="en-AU" dirty="0"/>
          </a:p>
        </p:txBody>
      </p:sp>
      <p:pic>
        <p:nvPicPr>
          <p:cNvPr id="8" name="Content Placeholder 7">
            <a:extLst>
              <a:ext uri="{FF2B5EF4-FFF2-40B4-BE49-F238E27FC236}">
                <a16:creationId xmlns:a16="http://schemas.microsoft.com/office/drawing/2014/main" id="{1EE581AB-3172-4610-8DCA-185B03AEFD54}"/>
              </a:ext>
            </a:extLst>
          </p:cNvPr>
          <p:cNvPicPr>
            <a:picLocks noGrp="1" noChangeAspect="1"/>
          </p:cNvPicPr>
          <p:nvPr>
            <p:ph sz="half" idx="2"/>
          </p:nvPr>
        </p:nvPicPr>
        <p:blipFill>
          <a:blip r:embed="rId2"/>
          <a:stretch>
            <a:fillRect/>
          </a:stretch>
        </p:blipFill>
        <p:spPr>
          <a:xfrm>
            <a:off x="604958" y="1915785"/>
            <a:ext cx="4829055" cy="3960178"/>
          </a:xfrm>
        </p:spPr>
      </p:pic>
      <p:pic>
        <p:nvPicPr>
          <p:cNvPr id="10" name="Content Placeholder 9">
            <a:extLst>
              <a:ext uri="{FF2B5EF4-FFF2-40B4-BE49-F238E27FC236}">
                <a16:creationId xmlns:a16="http://schemas.microsoft.com/office/drawing/2014/main" id="{AAF94694-2403-4F70-938E-4DD73096016F}"/>
              </a:ext>
            </a:extLst>
          </p:cNvPr>
          <p:cNvPicPr>
            <a:picLocks noGrp="1" noChangeAspect="1"/>
          </p:cNvPicPr>
          <p:nvPr>
            <p:ph sz="quarter" idx="4"/>
          </p:nvPr>
        </p:nvPicPr>
        <p:blipFill>
          <a:blip r:embed="rId3"/>
          <a:stretch>
            <a:fillRect/>
          </a:stretch>
        </p:blipFill>
        <p:spPr>
          <a:xfrm>
            <a:off x="6559672" y="1915785"/>
            <a:ext cx="4018600" cy="4762202"/>
          </a:xfrm>
        </p:spPr>
      </p:pic>
      <p:sp>
        <p:nvSpPr>
          <p:cNvPr id="5" name="Text Placeholder 4">
            <a:extLst>
              <a:ext uri="{FF2B5EF4-FFF2-40B4-BE49-F238E27FC236}">
                <a16:creationId xmlns:a16="http://schemas.microsoft.com/office/drawing/2014/main" id="{1AF744E3-5EA9-43AB-9722-58ECAAE625DE}"/>
              </a:ext>
            </a:extLst>
          </p:cNvPr>
          <p:cNvSpPr>
            <a:spLocks noGrp="1"/>
          </p:cNvSpPr>
          <p:nvPr>
            <p:ph type="body" sz="quarter" idx="13"/>
          </p:nvPr>
        </p:nvSpPr>
        <p:spPr>
          <a:xfrm>
            <a:off x="6311262" y="1503353"/>
            <a:ext cx="3781997" cy="412432"/>
          </a:xfrm>
        </p:spPr>
        <p:txBody>
          <a:bodyPr/>
          <a:lstStyle/>
          <a:p>
            <a:r>
              <a:rPr lang="en-AU" dirty="0"/>
              <a:t>@</a:t>
            </a:r>
            <a:r>
              <a:rPr lang="en-AU" dirty="0" err="1"/>
              <a:t>coolcatteacher</a:t>
            </a:r>
            <a:r>
              <a:rPr lang="en-AU" dirty="0"/>
              <a:t> - USA</a:t>
            </a:r>
          </a:p>
        </p:txBody>
      </p:sp>
      <p:sp>
        <p:nvSpPr>
          <p:cNvPr id="6" name="Title 5">
            <a:extLst>
              <a:ext uri="{FF2B5EF4-FFF2-40B4-BE49-F238E27FC236}">
                <a16:creationId xmlns:a16="http://schemas.microsoft.com/office/drawing/2014/main" id="{0F40CFA0-6816-4A4D-99A6-3FD0275FE0C7}"/>
              </a:ext>
            </a:extLst>
          </p:cNvPr>
          <p:cNvSpPr>
            <a:spLocks noGrp="1"/>
          </p:cNvSpPr>
          <p:nvPr>
            <p:ph type="title"/>
          </p:nvPr>
        </p:nvSpPr>
        <p:spPr>
          <a:xfrm>
            <a:off x="2240660" y="314633"/>
            <a:ext cx="7729728" cy="1188720"/>
          </a:xfrm>
        </p:spPr>
        <p:txBody>
          <a:bodyPr/>
          <a:lstStyle/>
          <a:p>
            <a:r>
              <a:rPr lang="en-AU" dirty="0">
                <a:solidFill>
                  <a:schemeClr val="bg1">
                    <a:lumMod val="50000"/>
                  </a:schemeClr>
                </a:solidFill>
              </a:rPr>
              <a:t>Building confidence and </a:t>
            </a:r>
            <a:br>
              <a:rPr lang="en-AU" dirty="0">
                <a:solidFill>
                  <a:schemeClr val="bg1">
                    <a:lumMod val="50000"/>
                  </a:schemeClr>
                </a:solidFill>
              </a:rPr>
            </a:br>
            <a:r>
              <a:rPr lang="en-AU" dirty="0">
                <a:solidFill>
                  <a:schemeClr val="bg1">
                    <a:lumMod val="50000"/>
                  </a:schemeClr>
                </a:solidFill>
              </a:rPr>
              <a:t>Tweeting to…</a:t>
            </a:r>
          </a:p>
        </p:txBody>
      </p:sp>
      <p:sp>
        <p:nvSpPr>
          <p:cNvPr id="11" name="TextBox 10">
            <a:extLst>
              <a:ext uri="{FF2B5EF4-FFF2-40B4-BE49-F238E27FC236}">
                <a16:creationId xmlns:a16="http://schemas.microsoft.com/office/drawing/2014/main" id="{948B1AD8-F8D1-49ED-8F24-EA03C56B4873}"/>
              </a:ext>
            </a:extLst>
          </p:cNvPr>
          <p:cNvSpPr txBox="1"/>
          <p:nvPr/>
        </p:nvSpPr>
        <p:spPr>
          <a:xfrm>
            <a:off x="4419221" y="5526088"/>
            <a:ext cx="1066800" cy="307777"/>
          </a:xfrm>
          <a:prstGeom prst="rect">
            <a:avLst/>
          </a:prstGeom>
          <a:noFill/>
        </p:spPr>
        <p:txBody>
          <a:bodyPr wrap="square" rtlCol="0">
            <a:spAutoFit/>
          </a:bodyPr>
          <a:lstStyle/>
          <a:p>
            <a:r>
              <a:rPr lang="en-AU" sz="1400" dirty="0"/>
              <a:t>14/05/2018</a:t>
            </a:r>
          </a:p>
        </p:txBody>
      </p:sp>
      <p:sp>
        <p:nvSpPr>
          <p:cNvPr id="12" name="TextBox 11">
            <a:extLst>
              <a:ext uri="{FF2B5EF4-FFF2-40B4-BE49-F238E27FC236}">
                <a16:creationId xmlns:a16="http://schemas.microsoft.com/office/drawing/2014/main" id="{7D5A0661-F3CF-4EE9-8CD7-2F8906872C78}"/>
              </a:ext>
            </a:extLst>
          </p:cNvPr>
          <p:cNvSpPr txBox="1"/>
          <p:nvPr/>
        </p:nvSpPr>
        <p:spPr>
          <a:xfrm>
            <a:off x="9110663" y="4475684"/>
            <a:ext cx="1066800" cy="307777"/>
          </a:xfrm>
          <a:prstGeom prst="rect">
            <a:avLst/>
          </a:prstGeom>
          <a:noFill/>
        </p:spPr>
        <p:txBody>
          <a:bodyPr wrap="square" rtlCol="0">
            <a:spAutoFit/>
          </a:bodyPr>
          <a:lstStyle/>
          <a:p>
            <a:r>
              <a:rPr lang="en-AU" sz="1400" dirty="0"/>
              <a:t>17/05/2018</a:t>
            </a:r>
          </a:p>
        </p:txBody>
      </p:sp>
      <p:sp>
        <p:nvSpPr>
          <p:cNvPr id="3" name="TextBox 2">
            <a:extLst>
              <a:ext uri="{FF2B5EF4-FFF2-40B4-BE49-F238E27FC236}">
                <a16:creationId xmlns:a16="http://schemas.microsoft.com/office/drawing/2014/main" id="{B7053899-F249-421B-9FDD-AE785DF9B6FA}"/>
              </a:ext>
            </a:extLst>
          </p:cNvPr>
          <p:cNvSpPr txBox="1"/>
          <p:nvPr/>
        </p:nvSpPr>
        <p:spPr>
          <a:xfrm>
            <a:off x="392836" y="6029127"/>
            <a:ext cx="5253297" cy="400110"/>
          </a:xfrm>
          <a:prstGeom prst="rect">
            <a:avLst/>
          </a:prstGeom>
          <a:noFill/>
        </p:spPr>
        <p:txBody>
          <a:bodyPr wrap="square" rtlCol="0">
            <a:spAutoFit/>
          </a:bodyPr>
          <a:lstStyle/>
          <a:p>
            <a:r>
              <a:rPr lang="en-AU" sz="2000" b="1" dirty="0">
                <a:latin typeface="Gruppo" panose="02000604060000020004" pitchFamily="2" charset="0"/>
              </a:rPr>
              <a:t>Personalising my tweets using the @ symbol.</a:t>
            </a:r>
          </a:p>
        </p:txBody>
      </p:sp>
    </p:spTree>
    <p:extLst>
      <p:ext uri="{BB962C8B-B14F-4D97-AF65-F5344CB8AC3E}">
        <p14:creationId xmlns:p14="http://schemas.microsoft.com/office/powerpoint/2010/main" val="7047051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86F78-86BE-41DC-B8F2-9F55DAA7D4A5}"/>
              </a:ext>
            </a:extLst>
          </p:cNvPr>
          <p:cNvSpPr>
            <a:spLocks noGrp="1"/>
          </p:cNvSpPr>
          <p:nvPr>
            <p:ph type="title"/>
          </p:nvPr>
        </p:nvSpPr>
        <p:spPr>
          <a:xfrm>
            <a:off x="890397" y="943666"/>
            <a:ext cx="4486656" cy="1141497"/>
          </a:xfrm>
        </p:spPr>
        <p:txBody>
          <a:bodyPr>
            <a:normAutofit/>
          </a:bodyPr>
          <a:lstStyle/>
          <a:p>
            <a:r>
              <a:rPr lang="en-AU" sz="2800" dirty="0">
                <a:solidFill>
                  <a:schemeClr val="bg1">
                    <a:lumMod val="50000"/>
                  </a:schemeClr>
                </a:solidFill>
              </a:rPr>
              <a:t>Retweeted!</a:t>
            </a:r>
          </a:p>
        </p:txBody>
      </p:sp>
      <p:pic>
        <p:nvPicPr>
          <p:cNvPr id="5" name="Content Placeholder 4">
            <a:extLst>
              <a:ext uri="{FF2B5EF4-FFF2-40B4-BE49-F238E27FC236}">
                <a16:creationId xmlns:a16="http://schemas.microsoft.com/office/drawing/2014/main" id="{4DF66BAF-E3D6-4C4F-B9D2-6F65A86F0EDC}"/>
              </a:ext>
            </a:extLst>
          </p:cNvPr>
          <p:cNvPicPr>
            <a:picLocks noGrp="1" noChangeAspect="1"/>
          </p:cNvPicPr>
          <p:nvPr>
            <p:ph idx="1"/>
          </p:nvPr>
        </p:nvPicPr>
        <p:blipFill>
          <a:blip r:embed="rId2"/>
          <a:stretch>
            <a:fillRect/>
          </a:stretch>
        </p:blipFill>
        <p:spPr>
          <a:xfrm>
            <a:off x="6857140" y="804863"/>
            <a:ext cx="4573721" cy="5248275"/>
          </a:xfrm>
          <a:prstGeom prst="rect">
            <a:avLst/>
          </a:prstGeom>
        </p:spPr>
      </p:pic>
      <p:sp>
        <p:nvSpPr>
          <p:cNvPr id="4" name="Text Placeholder 3">
            <a:extLst>
              <a:ext uri="{FF2B5EF4-FFF2-40B4-BE49-F238E27FC236}">
                <a16:creationId xmlns:a16="http://schemas.microsoft.com/office/drawing/2014/main" id="{EC9FCBA9-DCD7-4BD7-8977-8AB1944D88A0}"/>
              </a:ext>
            </a:extLst>
          </p:cNvPr>
          <p:cNvSpPr>
            <a:spLocks noGrp="1"/>
          </p:cNvSpPr>
          <p:nvPr>
            <p:ph type="body" sz="half" idx="2"/>
          </p:nvPr>
        </p:nvSpPr>
        <p:spPr>
          <a:xfrm>
            <a:off x="547687" y="2545030"/>
            <a:ext cx="5172075" cy="3746232"/>
          </a:xfrm>
        </p:spPr>
        <p:txBody>
          <a:bodyPr>
            <a:noAutofit/>
          </a:bodyPr>
          <a:lstStyle/>
          <a:p>
            <a:pPr algn="just"/>
            <a:r>
              <a:rPr lang="en-AU" sz="2400" b="1" dirty="0">
                <a:latin typeface="Gruppo" panose="02000604060000020004" pitchFamily="2" charset="0"/>
              </a:rPr>
              <a:t>A critical incident occurs when @IWBNet retweets me and shares my website and my post on ‘building the digital literacy divide, a teacher-librarian’s perspective’. My contributions are gradually augmenting my reputation and my professional learning is at an exploratory level (Oddone, 2018).</a:t>
            </a:r>
          </a:p>
        </p:txBody>
      </p:sp>
      <p:sp>
        <p:nvSpPr>
          <p:cNvPr id="6" name="TextBox 5">
            <a:extLst>
              <a:ext uri="{FF2B5EF4-FFF2-40B4-BE49-F238E27FC236}">
                <a16:creationId xmlns:a16="http://schemas.microsoft.com/office/drawing/2014/main" id="{FA7E5C9D-D616-426B-A537-34CDEED44218}"/>
              </a:ext>
            </a:extLst>
          </p:cNvPr>
          <p:cNvSpPr txBox="1"/>
          <p:nvPr/>
        </p:nvSpPr>
        <p:spPr>
          <a:xfrm>
            <a:off x="10754155" y="6096000"/>
            <a:ext cx="1353411" cy="307777"/>
          </a:xfrm>
          <a:prstGeom prst="rect">
            <a:avLst/>
          </a:prstGeom>
          <a:noFill/>
        </p:spPr>
        <p:txBody>
          <a:bodyPr wrap="square" rtlCol="0">
            <a:spAutoFit/>
          </a:bodyPr>
          <a:lstStyle/>
          <a:p>
            <a:r>
              <a:rPr lang="en-AU" sz="1400" dirty="0"/>
              <a:t>18/05/18</a:t>
            </a:r>
          </a:p>
        </p:txBody>
      </p:sp>
    </p:spTree>
    <p:extLst>
      <p:ext uri="{BB962C8B-B14F-4D97-AF65-F5344CB8AC3E}">
        <p14:creationId xmlns:p14="http://schemas.microsoft.com/office/powerpoint/2010/main" val="3129714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2D20D-1C7B-4828-8C55-C669C9336B48}"/>
              </a:ext>
            </a:extLst>
          </p:cNvPr>
          <p:cNvSpPr>
            <a:spLocks noGrp="1"/>
          </p:cNvSpPr>
          <p:nvPr>
            <p:ph type="title"/>
          </p:nvPr>
        </p:nvSpPr>
        <p:spPr/>
        <p:txBody>
          <a:bodyPr/>
          <a:lstStyle/>
          <a:p>
            <a:r>
              <a:rPr lang="en-AU" dirty="0"/>
              <a:t>facebook</a:t>
            </a:r>
          </a:p>
        </p:txBody>
      </p:sp>
      <p:sp>
        <p:nvSpPr>
          <p:cNvPr id="3" name="Text Placeholder 2">
            <a:extLst>
              <a:ext uri="{FF2B5EF4-FFF2-40B4-BE49-F238E27FC236}">
                <a16:creationId xmlns:a16="http://schemas.microsoft.com/office/drawing/2014/main" id="{145CB7A3-00A4-40B6-AE4F-2CE4F44F45B9}"/>
              </a:ext>
            </a:extLst>
          </p:cNvPr>
          <p:cNvSpPr>
            <a:spLocks noGrp="1"/>
          </p:cNvSpPr>
          <p:nvPr>
            <p:ph type="body" idx="1"/>
          </p:nvPr>
        </p:nvSpPr>
        <p:spPr>
          <a:xfrm>
            <a:off x="1662112" y="4323889"/>
            <a:ext cx="8867775" cy="1814973"/>
          </a:xfrm>
        </p:spPr>
        <p:txBody>
          <a:bodyPr>
            <a:noAutofit/>
          </a:bodyPr>
          <a:lstStyle/>
          <a:p>
            <a:pPr algn="just"/>
            <a:r>
              <a:rPr lang="en-AU" sz="2400" b="1" dirty="0">
                <a:latin typeface="Gruppo" panose="02000604060000020004" pitchFamily="2" charset="0"/>
              </a:rPr>
              <a:t>Re-assessing Facebook as a professional tool to connect with peers and innovative professional educators, I now see it is a means to inform my professional learning and to share resources across my PLN (Richardson &amp; Mancabelli, 2011).</a:t>
            </a:r>
          </a:p>
        </p:txBody>
      </p:sp>
    </p:spTree>
    <p:extLst>
      <p:ext uri="{BB962C8B-B14F-4D97-AF65-F5344CB8AC3E}">
        <p14:creationId xmlns:p14="http://schemas.microsoft.com/office/powerpoint/2010/main" val="3956944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D607819-2361-4A49-A640-A0688C9804E8}"/>
              </a:ext>
            </a:extLst>
          </p:cNvPr>
          <p:cNvSpPr>
            <a:spLocks noGrp="1"/>
          </p:cNvSpPr>
          <p:nvPr>
            <p:ph type="body" idx="1"/>
          </p:nvPr>
        </p:nvSpPr>
        <p:spPr>
          <a:xfrm>
            <a:off x="7854834" y="1088293"/>
            <a:ext cx="2096341" cy="345661"/>
          </a:xfrm>
        </p:spPr>
        <p:txBody>
          <a:bodyPr>
            <a:normAutofit fontScale="92500" lnSpcReduction="10000"/>
          </a:bodyPr>
          <a:lstStyle/>
          <a:p>
            <a:r>
              <a:rPr lang="en-AU" dirty="0"/>
              <a:t>They replied!</a:t>
            </a:r>
          </a:p>
        </p:txBody>
      </p:sp>
      <p:pic>
        <p:nvPicPr>
          <p:cNvPr id="8" name="Content Placeholder 7">
            <a:extLst>
              <a:ext uri="{FF2B5EF4-FFF2-40B4-BE49-F238E27FC236}">
                <a16:creationId xmlns:a16="http://schemas.microsoft.com/office/drawing/2014/main" id="{48FAC7C9-369A-4B0F-A29C-E1A54FE5CE63}"/>
              </a:ext>
            </a:extLst>
          </p:cNvPr>
          <p:cNvPicPr>
            <a:picLocks noGrp="1" noChangeAspect="1"/>
          </p:cNvPicPr>
          <p:nvPr>
            <p:ph sz="half" idx="2"/>
          </p:nvPr>
        </p:nvPicPr>
        <p:blipFill>
          <a:blip r:embed="rId2"/>
          <a:stretch>
            <a:fillRect/>
          </a:stretch>
        </p:blipFill>
        <p:spPr>
          <a:xfrm>
            <a:off x="2266951" y="1509235"/>
            <a:ext cx="3186112" cy="4098257"/>
          </a:xfrm>
        </p:spPr>
      </p:pic>
      <p:pic>
        <p:nvPicPr>
          <p:cNvPr id="10" name="Content Placeholder 9">
            <a:extLst>
              <a:ext uri="{FF2B5EF4-FFF2-40B4-BE49-F238E27FC236}">
                <a16:creationId xmlns:a16="http://schemas.microsoft.com/office/drawing/2014/main" id="{2D313420-ECA4-41BE-AC3B-BFA7B6C0657C}"/>
              </a:ext>
            </a:extLst>
          </p:cNvPr>
          <p:cNvPicPr>
            <a:picLocks noGrp="1" noChangeAspect="1"/>
          </p:cNvPicPr>
          <p:nvPr>
            <p:ph sz="quarter" idx="4"/>
          </p:nvPr>
        </p:nvPicPr>
        <p:blipFill>
          <a:blip r:embed="rId3"/>
          <a:stretch>
            <a:fillRect/>
          </a:stretch>
        </p:blipFill>
        <p:spPr>
          <a:xfrm>
            <a:off x="6513197" y="1509235"/>
            <a:ext cx="3488895" cy="4075335"/>
          </a:xfrm>
        </p:spPr>
      </p:pic>
      <p:sp>
        <p:nvSpPr>
          <p:cNvPr id="6" name="Title 5">
            <a:extLst>
              <a:ext uri="{FF2B5EF4-FFF2-40B4-BE49-F238E27FC236}">
                <a16:creationId xmlns:a16="http://schemas.microsoft.com/office/drawing/2014/main" id="{4A0D7A86-D72E-4F4C-82C2-85DA1ED03C87}"/>
              </a:ext>
            </a:extLst>
          </p:cNvPr>
          <p:cNvSpPr>
            <a:spLocks noGrp="1"/>
          </p:cNvSpPr>
          <p:nvPr>
            <p:ph type="title"/>
          </p:nvPr>
        </p:nvSpPr>
        <p:spPr>
          <a:xfrm>
            <a:off x="630611" y="142948"/>
            <a:ext cx="10949828" cy="1291006"/>
          </a:xfrm>
        </p:spPr>
        <p:txBody>
          <a:bodyPr>
            <a:normAutofit fontScale="90000"/>
          </a:bodyPr>
          <a:lstStyle/>
          <a:p>
            <a:br>
              <a:rPr lang="en-AU" dirty="0"/>
            </a:br>
            <a:r>
              <a:rPr lang="en-AU" dirty="0">
                <a:solidFill>
                  <a:schemeClr val="bg1">
                    <a:lumMod val="50000"/>
                  </a:schemeClr>
                </a:solidFill>
              </a:rPr>
              <a:t>Connecting with my closed Facebook group from University – Another critical incident</a:t>
            </a:r>
            <a:br>
              <a:rPr lang="en-AU" dirty="0"/>
            </a:br>
            <a:endParaRPr lang="en-AU" dirty="0"/>
          </a:p>
        </p:txBody>
      </p:sp>
      <p:sp>
        <p:nvSpPr>
          <p:cNvPr id="11" name="Flowchart: Punched Tape 10">
            <a:extLst>
              <a:ext uri="{FF2B5EF4-FFF2-40B4-BE49-F238E27FC236}">
                <a16:creationId xmlns:a16="http://schemas.microsoft.com/office/drawing/2014/main" id="{15055662-2051-4244-9A4B-A74B05F99672}"/>
              </a:ext>
            </a:extLst>
          </p:cNvPr>
          <p:cNvSpPr/>
          <p:nvPr/>
        </p:nvSpPr>
        <p:spPr>
          <a:xfrm>
            <a:off x="6743835" y="1815990"/>
            <a:ext cx="142875" cy="142679"/>
          </a:xfrm>
          <a:prstGeom prst="flowChartPunchedTape">
            <a:avLst/>
          </a:prstGeom>
          <a:solidFill>
            <a:srgbClr val="1DABA1"/>
          </a:solidFill>
          <a:ln>
            <a:solidFill>
              <a:srgbClr val="1DA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9007B339-EC65-4603-AA8E-7F5CDB178C09}"/>
              </a:ext>
            </a:extLst>
          </p:cNvPr>
          <p:cNvSpPr txBox="1"/>
          <p:nvPr/>
        </p:nvSpPr>
        <p:spPr>
          <a:xfrm>
            <a:off x="10111629" y="5144746"/>
            <a:ext cx="1404937" cy="307777"/>
          </a:xfrm>
          <a:prstGeom prst="rect">
            <a:avLst/>
          </a:prstGeom>
          <a:noFill/>
        </p:spPr>
        <p:txBody>
          <a:bodyPr wrap="square" rtlCol="0">
            <a:spAutoFit/>
          </a:bodyPr>
          <a:lstStyle/>
          <a:p>
            <a:r>
              <a:rPr lang="en-AU" sz="1400" dirty="0"/>
              <a:t>08/04/2018</a:t>
            </a:r>
          </a:p>
        </p:txBody>
      </p:sp>
      <p:sp>
        <p:nvSpPr>
          <p:cNvPr id="13" name="Flowchart: Punched Tape 12">
            <a:extLst>
              <a:ext uri="{FF2B5EF4-FFF2-40B4-BE49-F238E27FC236}">
                <a16:creationId xmlns:a16="http://schemas.microsoft.com/office/drawing/2014/main" id="{443E5630-11CC-4820-97CB-E805BD4B3444}"/>
              </a:ext>
            </a:extLst>
          </p:cNvPr>
          <p:cNvSpPr/>
          <p:nvPr/>
        </p:nvSpPr>
        <p:spPr>
          <a:xfrm flipV="1">
            <a:off x="6513197" y="2342820"/>
            <a:ext cx="159202" cy="135593"/>
          </a:xfrm>
          <a:prstGeom prst="flowChartPunchedTape">
            <a:avLst/>
          </a:prstGeom>
          <a:solidFill>
            <a:srgbClr val="1DABA1"/>
          </a:solidFill>
          <a:ln>
            <a:solidFill>
              <a:srgbClr val="1DA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Graphic 14" descr="Grinning Face with No Fill">
            <a:extLst>
              <a:ext uri="{FF2B5EF4-FFF2-40B4-BE49-F238E27FC236}">
                <a16:creationId xmlns:a16="http://schemas.microsoft.com/office/drawing/2014/main" id="{ADE13046-6C9C-4BCA-B70D-F372E587C1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68166" y="4574351"/>
            <a:ext cx="459130" cy="459130"/>
          </a:xfrm>
          <a:prstGeom prst="rect">
            <a:avLst/>
          </a:prstGeom>
        </p:spPr>
      </p:pic>
      <p:sp>
        <p:nvSpPr>
          <p:cNvPr id="16" name="TextBox 15">
            <a:extLst>
              <a:ext uri="{FF2B5EF4-FFF2-40B4-BE49-F238E27FC236}">
                <a16:creationId xmlns:a16="http://schemas.microsoft.com/office/drawing/2014/main" id="{FFA9E7A7-D83D-4E84-AFA4-D3823FE0DCF5}"/>
              </a:ext>
            </a:extLst>
          </p:cNvPr>
          <p:cNvSpPr txBox="1"/>
          <p:nvPr/>
        </p:nvSpPr>
        <p:spPr>
          <a:xfrm>
            <a:off x="219075" y="5543529"/>
            <a:ext cx="11772900" cy="1107996"/>
          </a:xfrm>
          <a:prstGeom prst="rect">
            <a:avLst/>
          </a:prstGeom>
          <a:noFill/>
        </p:spPr>
        <p:txBody>
          <a:bodyPr wrap="square" rtlCol="0">
            <a:spAutoFit/>
          </a:bodyPr>
          <a:lstStyle/>
          <a:p>
            <a:pPr algn="just"/>
            <a:r>
              <a:rPr lang="en-AU" sz="2200" b="1" dirty="0">
                <a:latin typeface="Gruppo" panose="02000604060000020004" pitchFamily="2" charset="0"/>
              </a:rPr>
              <a:t>At this stage of my connected learning experience, greatest interaction occurs from within the ‘close ties’ of my PLN (Siemens, 2005). The link to my website was seen by 140 Facebook users, liked by 13 and commented on by two from within this social media node.</a:t>
            </a:r>
          </a:p>
        </p:txBody>
      </p:sp>
    </p:spTree>
    <p:extLst>
      <p:ext uri="{BB962C8B-B14F-4D97-AF65-F5344CB8AC3E}">
        <p14:creationId xmlns:p14="http://schemas.microsoft.com/office/powerpoint/2010/main" val="987736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9EE7F-E54F-4DAD-9C9D-C100F14330C7}"/>
              </a:ext>
            </a:extLst>
          </p:cNvPr>
          <p:cNvSpPr>
            <a:spLocks noGrp="1"/>
          </p:cNvSpPr>
          <p:nvPr>
            <p:ph type="title"/>
          </p:nvPr>
        </p:nvSpPr>
        <p:spPr>
          <a:xfrm>
            <a:off x="852297" y="238857"/>
            <a:ext cx="4486656" cy="1645920"/>
          </a:xfrm>
        </p:spPr>
        <p:txBody>
          <a:bodyPr vert="horz" lIns="274320" tIns="182880" rIns="274320" bIns="182880" rtlCol="0" anchor="ctr" anchorCtr="1">
            <a:normAutofit/>
          </a:bodyPr>
          <a:lstStyle/>
          <a:p>
            <a:r>
              <a:rPr lang="en-US" sz="2200" dirty="0">
                <a:solidFill>
                  <a:schemeClr val="bg1">
                    <a:lumMod val="50000"/>
                  </a:schemeClr>
                </a:solidFill>
              </a:rPr>
              <a:t>Connecting with my work colleagues via a closed facebook group</a:t>
            </a:r>
          </a:p>
        </p:txBody>
      </p:sp>
      <p:pic>
        <p:nvPicPr>
          <p:cNvPr id="5" name="Content Placeholder 4">
            <a:extLst>
              <a:ext uri="{FF2B5EF4-FFF2-40B4-BE49-F238E27FC236}">
                <a16:creationId xmlns:a16="http://schemas.microsoft.com/office/drawing/2014/main" id="{984AADFA-7800-489E-BFD0-2BE559303F0F}"/>
              </a:ext>
            </a:extLst>
          </p:cNvPr>
          <p:cNvPicPr>
            <a:picLocks noGrp="1" noChangeAspect="1"/>
          </p:cNvPicPr>
          <p:nvPr>
            <p:ph idx="1"/>
          </p:nvPr>
        </p:nvPicPr>
        <p:blipFill>
          <a:blip r:embed="rId2"/>
          <a:stretch>
            <a:fillRect/>
          </a:stretch>
        </p:blipFill>
        <p:spPr>
          <a:xfrm>
            <a:off x="6593745" y="209551"/>
            <a:ext cx="4671262" cy="6291262"/>
          </a:xfrm>
          <a:prstGeom prst="rect">
            <a:avLst/>
          </a:prstGeom>
        </p:spPr>
      </p:pic>
      <p:sp>
        <p:nvSpPr>
          <p:cNvPr id="6" name="TextBox 5">
            <a:extLst>
              <a:ext uri="{FF2B5EF4-FFF2-40B4-BE49-F238E27FC236}">
                <a16:creationId xmlns:a16="http://schemas.microsoft.com/office/drawing/2014/main" id="{07C3AA83-B374-4DBD-B638-0C1A239897F6}"/>
              </a:ext>
            </a:extLst>
          </p:cNvPr>
          <p:cNvSpPr txBox="1"/>
          <p:nvPr/>
        </p:nvSpPr>
        <p:spPr>
          <a:xfrm>
            <a:off x="10372091" y="209551"/>
            <a:ext cx="1033669" cy="307777"/>
          </a:xfrm>
          <a:prstGeom prst="rect">
            <a:avLst/>
          </a:prstGeom>
          <a:noFill/>
        </p:spPr>
        <p:txBody>
          <a:bodyPr wrap="square" rtlCol="0">
            <a:spAutoFit/>
          </a:bodyPr>
          <a:lstStyle/>
          <a:p>
            <a:r>
              <a:rPr lang="en-AU" sz="1400" dirty="0"/>
              <a:t>09/04/2018</a:t>
            </a:r>
          </a:p>
        </p:txBody>
      </p:sp>
      <p:pic>
        <p:nvPicPr>
          <p:cNvPr id="8" name="Graphic 7" descr="Confused Face with No Fill">
            <a:extLst>
              <a:ext uri="{FF2B5EF4-FFF2-40B4-BE49-F238E27FC236}">
                <a16:creationId xmlns:a16="http://schemas.microsoft.com/office/drawing/2014/main" id="{1D939CB5-0F9E-46C9-98FA-7AB7A2CD13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9175" y="5887872"/>
            <a:ext cx="628650" cy="628650"/>
          </a:xfrm>
          <a:prstGeom prst="rect">
            <a:avLst/>
          </a:prstGeom>
        </p:spPr>
      </p:pic>
      <p:sp>
        <p:nvSpPr>
          <p:cNvPr id="9" name="TextBox 8">
            <a:extLst>
              <a:ext uri="{FF2B5EF4-FFF2-40B4-BE49-F238E27FC236}">
                <a16:creationId xmlns:a16="http://schemas.microsoft.com/office/drawing/2014/main" id="{CF163C81-B016-457F-A320-13F25230FF42}"/>
              </a:ext>
            </a:extLst>
          </p:cNvPr>
          <p:cNvSpPr txBox="1"/>
          <p:nvPr/>
        </p:nvSpPr>
        <p:spPr>
          <a:xfrm>
            <a:off x="733425" y="1884777"/>
            <a:ext cx="4724400" cy="4524315"/>
          </a:xfrm>
          <a:prstGeom prst="rect">
            <a:avLst/>
          </a:prstGeom>
          <a:noFill/>
        </p:spPr>
        <p:txBody>
          <a:bodyPr wrap="square" rtlCol="0">
            <a:spAutoFit/>
          </a:bodyPr>
          <a:lstStyle/>
          <a:p>
            <a:pPr algn="just"/>
            <a:r>
              <a:rPr lang="en-AU" sz="2400" b="1" dirty="0">
                <a:latin typeface="Gruppo" panose="02000604060000020004" pitchFamily="2" charset="0"/>
              </a:rPr>
              <a:t>I was hoping that this post might augment my followers and begin some pedagogical discussions. It became a critical incident because there was little response within my own peer community. It received 5 likes, but provoked no conversations. Perhaps it is because I am the only TL in this subset of 28 educators. Further action is required in this node.</a:t>
            </a:r>
          </a:p>
        </p:txBody>
      </p:sp>
    </p:spTree>
    <p:extLst>
      <p:ext uri="{BB962C8B-B14F-4D97-AF65-F5344CB8AC3E}">
        <p14:creationId xmlns:p14="http://schemas.microsoft.com/office/powerpoint/2010/main" val="3445469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7A52D-EF7E-4B3C-AA16-30577B9C5B27}"/>
              </a:ext>
            </a:extLst>
          </p:cNvPr>
          <p:cNvSpPr>
            <a:spLocks noGrp="1"/>
          </p:cNvSpPr>
          <p:nvPr>
            <p:ph type="title"/>
          </p:nvPr>
        </p:nvSpPr>
        <p:spPr>
          <a:xfrm>
            <a:off x="1681162" y="1752838"/>
            <a:ext cx="8991600" cy="1723549"/>
          </a:xfrm>
        </p:spPr>
        <p:txBody>
          <a:bodyPr vert="horz" lIns="274320" tIns="182880" rIns="274320" bIns="182880" rtlCol="0" anchor="ctr" anchorCtr="1">
            <a:normAutofit/>
          </a:bodyPr>
          <a:lstStyle/>
          <a:p>
            <a:r>
              <a:rPr lang="en-US" sz="4000"/>
              <a:t>First contact</a:t>
            </a:r>
          </a:p>
        </p:txBody>
      </p:sp>
      <p:sp>
        <p:nvSpPr>
          <p:cNvPr id="3" name="Text Placeholder 2">
            <a:extLst>
              <a:ext uri="{FF2B5EF4-FFF2-40B4-BE49-F238E27FC236}">
                <a16:creationId xmlns:a16="http://schemas.microsoft.com/office/drawing/2014/main" id="{4330361A-A3FB-47E8-BDB3-F2EDD69D47FB}"/>
              </a:ext>
            </a:extLst>
          </p:cNvPr>
          <p:cNvSpPr>
            <a:spLocks noGrp="1"/>
          </p:cNvSpPr>
          <p:nvPr>
            <p:ph type="body" idx="1"/>
          </p:nvPr>
        </p:nvSpPr>
        <p:spPr>
          <a:xfrm>
            <a:off x="4886325" y="3657599"/>
            <a:ext cx="5786437" cy="2771775"/>
          </a:xfrm>
        </p:spPr>
        <p:txBody>
          <a:bodyPr vert="horz" lIns="91440" tIns="45720" rIns="91440" bIns="45720" rtlCol="0">
            <a:noAutofit/>
          </a:bodyPr>
          <a:lstStyle/>
          <a:p>
            <a:r>
              <a:rPr lang="en-US" sz="2400" b="1" dirty="0">
                <a:solidFill>
                  <a:srgbClr val="FFFFFF"/>
                </a:solidFill>
                <a:latin typeface="Gruppo" panose="02000604060000020004" pitchFamily="2" charset="0"/>
              </a:rPr>
              <a:t>Starting from the known…a small critical incident amongst close ties in a like-minded community formed by the group – net, the community of practice, that are my university peers (Dron &amp; Anderson, 2014, p. 80).</a:t>
            </a:r>
          </a:p>
        </p:txBody>
      </p:sp>
    </p:spTree>
    <p:extLst>
      <p:ext uri="{BB962C8B-B14F-4D97-AF65-F5344CB8AC3E}">
        <p14:creationId xmlns:p14="http://schemas.microsoft.com/office/powerpoint/2010/main" val="34430490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427E5-79AC-47B4-BB59-6B21330F377C}"/>
              </a:ext>
            </a:extLst>
          </p:cNvPr>
          <p:cNvSpPr>
            <a:spLocks noGrp="1"/>
          </p:cNvSpPr>
          <p:nvPr>
            <p:ph type="title"/>
          </p:nvPr>
        </p:nvSpPr>
        <p:spPr/>
        <p:txBody>
          <a:bodyPr/>
          <a:lstStyle/>
          <a:p>
            <a:r>
              <a:rPr lang="en-AU" dirty="0"/>
              <a:t>Connecting with emails</a:t>
            </a:r>
          </a:p>
        </p:txBody>
      </p:sp>
      <p:sp>
        <p:nvSpPr>
          <p:cNvPr id="3" name="Text Placeholder 2">
            <a:extLst>
              <a:ext uri="{FF2B5EF4-FFF2-40B4-BE49-F238E27FC236}">
                <a16:creationId xmlns:a16="http://schemas.microsoft.com/office/drawing/2014/main" id="{127CDBE0-17D6-4C7B-8F9A-34BDF3AAF635}"/>
              </a:ext>
            </a:extLst>
          </p:cNvPr>
          <p:cNvSpPr>
            <a:spLocks noGrp="1"/>
          </p:cNvSpPr>
          <p:nvPr>
            <p:ph type="body" idx="1"/>
          </p:nvPr>
        </p:nvSpPr>
        <p:spPr/>
        <p:txBody>
          <a:bodyPr>
            <a:normAutofit/>
          </a:bodyPr>
          <a:lstStyle/>
          <a:p>
            <a:pPr algn="just"/>
            <a:r>
              <a:rPr lang="en-AU" sz="2800" b="1" dirty="0">
                <a:latin typeface="Gruppo" panose="02000604060000020004" pitchFamily="2" charset="0"/>
              </a:rPr>
              <a:t>Networking the old fashioned way …</a:t>
            </a:r>
          </a:p>
        </p:txBody>
      </p:sp>
    </p:spTree>
    <p:extLst>
      <p:ext uri="{BB962C8B-B14F-4D97-AF65-F5344CB8AC3E}">
        <p14:creationId xmlns:p14="http://schemas.microsoft.com/office/powerpoint/2010/main" val="1526347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6C4E8-5F31-44D5-BAB6-26D96BAD716A}"/>
              </a:ext>
            </a:extLst>
          </p:cNvPr>
          <p:cNvSpPr>
            <a:spLocks noGrp="1"/>
          </p:cNvSpPr>
          <p:nvPr>
            <p:ph type="title"/>
          </p:nvPr>
        </p:nvSpPr>
        <p:spPr>
          <a:xfrm>
            <a:off x="461963" y="2076450"/>
            <a:ext cx="4452937" cy="2257426"/>
          </a:xfrm>
        </p:spPr>
        <p:txBody>
          <a:bodyPr vert="horz" lIns="274320" tIns="182880" rIns="274320" bIns="182880" rtlCol="0" anchor="ctr" anchorCtr="1">
            <a:noAutofit/>
          </a:bodyPr>
          <a:lstStyle/>
          <a:p>
            <a:r>
              <a:rPr lang="en-US" sz="2400" dirty="0"/>
              <a:t>Networking </a:t>
            </a:r>
            <a:br>
              <a:rPr lang="en-US" sz="2400" dirty="0"/>
            </a:br>
            <a:r>
              <a:rPr lang="en-US" sz="2400" dirty="0"/>
              <a:t>face-2-face at a teacher-librarian conference [mantle]</a:t>
            </a:r>
          </a:p>
        </p:txBody>
      </p:sp>
      <p:pic>
        <p:nvPicPr>
          <p:cNvPr id="5" name="Content Placeholder 7">
            <a:extLst>
              <a:ext uri="{FF2B5EF4-FFF2-40B4-BE49-F238E27FC236}">
                <a16:creationId xmlns:a16="http://schemas.microsoft.com/office/drawing/2014/main" id="{63DDBC13-0BD6-43A0-9D64-9803E204F592}"/>
              </a:ext>
            </a:extLst>
          </p:cNvPr>
          <p:cNvPicPr>
            <a:picLocks noGrp="1" noChangeAspect="1"/>
          </p:cNvPicPr>
          <p:nvPr>
            <p:ph idx="1"/>
          </p:nvPr>
        </p:nvPicPr>
        <p:blipFill>
          <a:blip r:embed="rId2"/>
          <a:stretch>
            <a:fillRect/>
          </a:stretch>
        </p:blipFill>
        <p:spPr>
          <a:xfrm>
            <a:off x="5776912" y="313285"/>
            <a:ext cx="4741697" cy="6387257"/>
          </a:xfrm>
          <a:prstGeom prst="rect">
            <a:avLst/>
          </a:prstGeom>
        </p:spPr>
      </p:pic>
      <p:sp>
        <p:nvSpPr>
          <p:cNvPr id="4" name="Text Placeholder 3">
            <a:extLst>
              <a:ext uri="{FF2B5EF4-FFF2-40B4-BE49-F238E27FC236}">
                <a16:creationId xmlns:a16="http://schemas.microsoft.com/office/drawing/2014/main" id="{8E88EACA-33AB-4D54-AC74-F44C597EB7B6}"/>
              </a:ext>
            </a:extLst>
          </p:cNvPr>
          <p:cNvSpPr>
            <a:spLocks noGrp="1"/>
          </p:cNvSpPr>
          <p:nvPr>
            <p:ph type="body" sz="half" idx="2"/>
          </p:nvPr>
        </p:nvSpPr>
        <p:spPr>
          <a:xfrm>
            <a:off x="976314" y="4505326"/>
            <a:ext cx="3667124" cy="1228724"/>
          </a:xfrm>
        </p:spPr>
        <p:txBody>
          <a:bodyPr>
            <a:normAutofit fontScale="47500" lnSpcReduction="20000"/>
          </a:bodyPr>
          <a:lstStyle/>
          <a:p>
            <a:pPr algn="just"/>
            <a:r>
              <a:rPr lang="en-AU" sz="4400" b="1" dirty="0">
                <a:latin typeface="Gruppo" panose="02000604060000020004" pitchFamily="2" charset="0"/>
              </a:rPr>
              <a:t>I emailed a colleague who presented a workshop at this conference.</a:t>
            </a:r>
          </a:p>
          <a:p>
            <a:endParaRPr lang="en-AU" dirty="0"/>
          </a:p>
        </p:txBody>
      </p:sp>
      <p:sp>
        <p:nvSpPr>
          <p:cNvPr id="6" name="TextBox 5">
            <a:extLst>
              <a:ext uri="{FF2B5EF4-FFF2-40B4-BE49-F238E27FC236}">
                <a16:creationId xmlns:a16="http://schemas.microsoft.com/office/drawing/2014/main" id="{7D17866E-457F-48B7-B034-9D99D8DC1364}"/>
              </a:ext>
            </a:extLst>
          </p:cNvPr>
          <p:cNvSpPr txBox="1"/>
          <p:nvPr/>
        </p:nvSpPr>
        <p:spPr>
          <a:xfrm>
            <a:off x="10547183" y="6334125"/>
            <a:ext cx="1266825" cy="307777"/>
          </a:xfrm>
          <a:prstGeom prst="rect">
            <a:avLst/>
          </a:prstGeom>
          <a:noFill/>
        </p:spPr>
        <p:txBody>
          <a:bodyPr wrap="square" rtlCol="0">
            <a:spAutoFit/>
          </a:bodyPr>
          <a:lstStyle/>
          <a:p>
            <a:r>
              <a:rPr lang="en-AU" sz="1400" dirty="0"/>
              <a:t>12/05/18</a:t>
            </a:r>
          </a:p>
        </p:txBody>
      </p:sp>
    </p:spTree>
    <p:extLst>
      <p:ext uri="{BB962C8B-B14F-4D97-AF65-F5344CB8AC3E}">
        <p14:creationId xmlns:p14="http://schemas.microsoft.com/office/powerpoint/2010/main" val="4155214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556AB-915F-41A8-AFDF-BB1212FA4AB3}"/>
              </a:ext>
            </a:extLst>
          </p:cNvPr>
          <p:cNvSpPr>
            <a:spLocks noGrp="1"/>
          </p:cNvSpPr>
          <p:nvPr>
            <p:ph type="title"/>
          </p:nvPr>
        </p:nvSpPr>
        <p:spPr>
          <a:xfrm>
            <a:off x="5458969" y="1783085"/>
            <a:ext cx="5928358" cy="1645920"/>
          </a:xfrm>
        </p:spPr>
        <p:txBody>
          <a:bodyPr vert="horz" lIns="274320" tIns="182880" rIns="274320" bIns="182880" rtlCol="0" anchor="ctr" anchorCtr="1">
            <a:normAutofit/>
          </a:bodyPr>
          <a:lstStyle/>
          <a:p>
            <a:br>
              <a:rPr lang="en-US" sz="2900" b="1" dirty="0"/>
            </a:br>
            <a:r>
              <a:rPr lang="en-US" sz="2900" dirty="0"/>
              <a:t>The result of my email </a:t>
            </a:r>
          </a:p>
        </p:txBody>
      </p:sp>
      <p:pic>
        <p:nvPicPr>
          <p:cNvPr id="5" name="Content Placeholder 11">
            <a:extLst>
              <a:ext uri="{FF2B5EF4-FFF2-40B4-BE49-F238E27FC236}">
                <a16:creationId xmlns:a16="http://schemas.microsoft.com/office/drawing/2014/main" id="{96EC879C-C521-47F4-A296-AA39C769FDEE}"/>
              </a:ext>
            </a:extLst>
          </p:cNvPr>
          <p:cNvPicPr>
            <a:picLocks noGrp="1" noChangeAspect="1"/>
          </p:cNvPicPr>
          <p:nvPr>
            <p:ph idx="1"/>
          </p:nvPr>
        </p:nvPicPr>
        <p:blipFill rotWithShape="1">
          <a:blip r:embed="rId2"/>
          <a:srcRect r="4076"/>
          <a:stretch/>
        </p:blipFill>
        <p:spPr>
          <a:xfrm>
            <a:off x="20" y="10"/>
            <a:ext cx="4654277" cy="6857990"/>
          </a:xfrm>
          <a:prstGeom prst="rect">
            <a:avLst/>
          </a:prstGeom>
        </p:spPr>
      </p:pic>
      <p:sp>
        <p:nvSpPr>
          <p:cNvPr id="4" name="Text Placeholder 3">
            <a:extLst>
              <a:ext uri="{FF2B5EF4-FFF2-40B4-BE49-F238E27FC236}">
                <a16:creationId xmlns:a16="http://schemas.microsoft.com/office/drawing/2014/main" id="{7BCE0114-7586-4246-8FD6-9504635B0A2D}"/>
              </a:ext>
            </a:extLst>
          </p:cNvPr>
          <p:cNvSpPr>
            <a:spLocks noGrp="1"/>
          </p:cNvSpPr>
          <p:nvPr>
            <p:ph type="body" sz="half" idx="2"/>
          </p:nvPr>
        </p:nvSpPr>
        <p:spPr>
          <a:xfrm>
            <a:off x="5458969" y="3805239"/>
            <a:ext cx="5928358" cy="2257424"/>
          </a:xfrm>
        </p:spPr>
        <p:txBody>
          <a:bodyPr vert="horz" lIns="91440" tIns="45720" rIns="91440" bIns="45720" rtlCol="0">
            <a:normAutofit fontScale="85000" lnSpcReduction="20000"/>
          </a:bodyPr>
          <a:lstStyle/>
          <a:p>
            <a:pPr algn="just"/>
            <a:r>
              <a:rPr lang="en-US" sz="2400" b="1" dirty="0">
                <a:solidFill>
                  <a:schemeClr val="tx1">
                    <a:lumMod val="75000"/>
                    <a:lumOff val="25000"/>
                  </a:schemeClr>
                </a:solidFill>
                <a:latin typeface="Gruppo" panose="02000604060000020004" pitchFamily="2" charset="0"/>
              </a:rPr>
              <a:t>I felt terrific that my resources will find an authentic audience. It is a critical incident on my connected learning journey and revitalises my value adding to my PLN! This positive reply and the sharing of my resources contributes to my professional digital identity and takes me one step closer to becoming a connected educator </a:t>
            </a:r>
            <a:r>
              <a:rPr lang="en-AU" sz="2400" b="1" dirty="0">
                <a:solidFill>
                  <a:schemeClr val="tx1">
                    <a:lumMod val="75000"/>
                    <a:lumOff val="25000"/>
                  </a:schemeClr>
                </a:solidFill>
                <a:latin typeface="Gruppo" panose="02000604060000020004" pitchFamily="2" charset="0"/>
              </a:rPr>
              <a:t>(Lupton, Oddone, &amp; Dreamson, in press 2018)</a:t>
            </a:r>
            <a:r>
              <a:rPr lang="en-US" sz="2400" b="1" dirty="0">
                <a:solidFill>
                  <a:schemeClr val="tx1">
                    <a:lumMod val="75000"/>
                    <a:lumOff val="25000"/>
                  </a:schemeClr>
                </a:solidFill>
                <a:latin typeface="Gruppo" panose="02000604060000020004" pitchFamily="2" charset="0"/>
              </a:rPr>
              <a:t>.</a:t>
            </a:r>
          </a:p>
        </p:txBody>
      </p:sp>
      <p:sp>
        <p:nvSpPr>
          <p:cNvPr id="7" name="TextBox 6">
            <a:extLst>
              <a:ext uri="{FF2B5EF4-FFF2-40B4-BE49-F238E27FC236}">
                <a16:creationId xmlns:a16="http://schemas.microsoft.com/office/drawing/2014/main" id="{FE0DD267-6A84-4DCA-B2BF-6BD26307363A}"/>
              </a:ext>
            </a:extLst>
          </p:cNvPr>
          <p:cNvSpPr txBox="1"/>
          <p:nvPr/>
        </p:nvSpPr>
        <p:spPr>
          <a:xfrm>
            <a:off x="3529012" y="6396038"/>
            <a:ext cx="1266825" cy="307777"/>
          </a:xfrm>
          <a:prstGeom prst="rect">
            <a:avLst/>
          </a:prstGeom>
          <a:noFill/>
        </p:spPr>
        <p:txBody>
          <a:bodyPr wrap="square" rtlCol="0">
            <a:spAutoFit/>
          </a:bodyPr>
          <a:lstStyle/>
          <a:p>
            <a:r>
              <a:rPr lang="en-AU" sz="1400" dirty="0"/>
              <a:t>12/05/18</a:t>
            </a:r>
          </a:p>
        </p:txBody>
      </p:sp>
    </p:spTree>
    <p:extLst>
      <p:ext uri="{BB962C8B-B14F-4D97-AF65-F5344CB8AC3E}">
        <p14:creationId xmlns:p14="http://schemas.microsoft.com/office/powerpoint/2010/main" val="1360882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851A2-6E35-47CE-A71C-BCC6B8E332DE}"/>
              </a:ext>
            </a:extLst>
          </p:cNvPr>
          <p:cNvSpPr>
            <a:spLocks noGrp="1"/>
          </p:cNvSpPr>
          <p:nvPr>
            <p:ph type="title"/>
          </p:nvPr>
        </p:nvSpPr>
        <p:spPr>
          <a:xfrm>
            <a:off x="1203198" y="2143125"/>
            <a:ext cx="3044952" cy="1898904"/>
          </a:xfrm>
        </p:spPr>
        <p:txBody>
          <a:bodyPr vert="horz" lIns="274320" tIns="182880" rIns="274320" bIns="182880" rtlCol="0" anchor="ctr" anchorCtr="1">
            <a:normAutofit/>
          </a:bodyPr>
          <a:lstStyle/>
          <a:p>
            <a:r>
              <a:rPr lang="en-US" sz="2600"/>
              <a:t>Emails within the yammer tl community</a:t>
            </a:r>
          </a:p>
        </p:txBody>
      </p:sp>
      <p:pic>
        <p:nvPicPr>
          <p:cNvPr id="6" name="Content Placeholder 5">
            <a:extLst>
              <a:ext uri="{FF2B5EF4-FFF2-40B4-BE49-F238E27FC236}">
                <a16:creationId xmlns:a16="http://schemas.microsoft.com/office/drawing/2014/main" id="{1DF43E0B-2835-4C23-80B7-E044FBA41AA9}"/>
              </a:ext>
            </a:extLst>
          </p:cNvPr>
          <p:cNvPicPr>
            <a:picLocks noGrp="1" noChangeAspect="1"/>
          </p:cNvPicPr>
          <p:nvPr>
            <p:ph idx="1"/>
          </p:nvPr>
        </p:nvPicPr>
        <p:blipFill>
          <a:blip r:embed="rId2"/>
          <a:stretch>
            <a:fillRect/>
          </a:stretch>
        </p:blipFill>
        <p:spPr>
          <a:xfrm>
            <a:off x="4651419" y="683072"/>
            <a:ext cx="7250830" cy="5057454"/>
          </a:xfrm>
          <a:prstGeom prst="rect">
            <a:avLst/>
          </a:prstGeom>
        </p:spPr>
      </p:pic>
      <p:sp>
        <p:nvSpPr>
          <p:cNvPr id="4" name="Text Placeholder 3">
            <a:extLst>
              <a:ext uri="{FF2B5EF4-FFF2-40B4-BE49-F238E27FC236}">
                <a16:creationId xmlns:a16="http://schemas.microsoft.com/office/drawing/2014/main" id="{3451848C-6B1C-4732-B10D-1C9D672603AA}"/>
              </a:ext>
            </a:extLst>
          </p:cNvPr>
          <p:cNvSpPr>
            <a:spLocks noGrp="1"/>
          </p:cNvSpPr>
          <p:nvPr>
            <p:ph type="body" sz="half" idx="2"/>
          </p:nvPr>
        </p:nvSpPr>
        <p:spPr>
          <a:xfrm>
            <a:off x="595313" y="4200143"/>
            <a:ext cx="4005262" cy="2419732"/>
          </a:xfrm>
        </p:spPr>
        <p:txBody>
          <a:bodyPr vert="horz" lIns="91440" tIns="45720" rIns="91440" bIns="45720" rtlCol="0">
            <a:noAutofit/>
          </a:bodyPr>
          <a:lstStyle/>
          <a:p>
            <a:r>
              <a:rPr lang="en-US" sz="2400" b="1" kern="1200" dirty="0">
                <a:latin typeface="Gruppo" panose="02000604060000020004" pitchFamily="2" charset="0"/>
              </a:rPr>
              <a:t>Connecting with professional colleagues within the Department of Education.</a:t>
            </a:r>
          </a:p>
        </p:txBody>
      </p:sp>
      <p:sp>
        <p:nvSpPr>
          <p:cNvPr id="7" name="TextBox 6">
            <a:extLst>
              <a:ext uri="{FF2B5EF4-FFF2-40B4-BE49-F238E27FC236}">
                <a16:creationId xmlns:a16="http://schemas.microsoft.com/office/drawing/2014/main" id="{EF181C13-1BA9-4239-AB59-C49D7CF13DCF}"/>
              </a:ext>
            </a:extLst>
          </p:cNvPr>
          <p:cNvSpPr txBox="1"/>
          <p:nvPr/>
        </p:nvSpPr>
        <p:spPr>
          <a:xfrm>
            <a:off x="10602086" y="6173510"/>
            <a:ext cx="1300163" cy="369332"/>
          </a:xfrm>
          <a:prstGeom prst="rect">
            <a:avLst/>
          </a:prstGeom>
          <a:noFill/>
        </p:spPr>
        <p:txBody>
          <a:bodyPr wrap="square" rtlCol="0">
            <a:spAutoFit/>
          </a:bodyPr>
          <a:lstStyle/>
          <a:p>
            <a:r>
              <a:rPr lang="en-AU" dirty="0"/>
              <a:t>12/05/2018</a:t>
            </a:r>
          </a:p>
        </p:txBody>
      </p:sp>
    </p:spTree>
    <p:extLst>
      <p:ext uri="{BB962C8B-B14F-4D97-AF65-F5344CB8AC3E}">
        <p14:creationId xmlns:p14="http://schemas.microsoft.com/office/powerpoint/2010/main" val="2344784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6CC40-3FDC-499E-B02D-EDCAF684582E}"/>
              </a:ext>
            </a:extLst>
          </p:cNvPr>
          <p:cNvSpPr>
            <a:spLocks noGrp="1"/>
          </p:cNvSpPr>
          <p:nvPr>
            <p:ph type="title"/>
          </p:nvPr>
        </p:nvSpPr>
        <p:spPr>
          <a:xfrm>
            <a:off x="5513530" y="644913"/>
            <a:ext cx="6494092" cy="1826338"/>
          </a:xfrm>
        </p:spPr>
        <p:txBody>
          <a:bodyPr vert="horz" lIns="182880" tIns="182880" rIns="182880" bIns="182880" rtlCol="0" anchor="ctr" anchorCtr="1">
            <a:normAutofit fontScale="90000"/>
          </a:bodyPr>
          <a:lstStyle/>
          <a:p>
            <a:br>
              <a:rPr lang="en-US" sz="2000" b="1" dirty="0"/>
            </a:br>
            <a:r>
              <a:rPr lang="en-US" sz="3100" dirty="0">
                <a:solidFill>
                  <a:schemeClr val="bg1">
                    <a:lumMod val="50000"/>
                  </a:schemeClr>
                </a:solidFill>
              </a:rPr>
              <a:t>Another critical incident - </a:t>
            </a:r>
            <a:br>
              <a:rPr lang="en-US" sz="3100">
                <a:solidFill>
                  <a:schemeClr val="bg1">
                    <a:lumMod val="50000"/>
                  </a:schemeClr>
                </a:solidFill>
              </a:rPr>
            </a:br>
            <a:r>
              <a:rPr lang="en-US" sz="3100">
                <a:solidFill>
                  <a:schemeClr val="bg1">
                    <a:lumMod val="50000"/>
                  </a:schemeClr>
                </a:solidFill>
              </a:rPr>
              <a:t>8 Replies </a:t>
            </a:r>
            <a:r>
              <a:rPr lang="en-US" sz="3100" dirty="0">
                <a:solidFill>
                  <a:schemeClr val="bg1">
                    <a:lumMod val="50000"/>
                  </a:schemeClr>
                </a:solidFill>
              </a:rPr>
              <a:t>from the Yammer TL community!</a:t>
            </a:r>
            <a:br>
              <a:rPr lang="en-US" sz="1300" dirty="0"/>
            </a:br>
            <a:endParaRPr lang="en-US" sz="1300" dirty="0"/>
          </a:p>
        </p:txBody>
      </p:sp>
      <p:pic>
        <p:nvPicPr>
          <p:cNvPr id="5" name="Content Placeholder 4">
            <a:extLst>
              <a:ext uri="{FF2B5EF4-FFF2-40B4-BE49-F238E27FC236}">
                <a16:creationId xmlns:a16="http://schemas.microsoft.com/office/drawing/2014/main" id="{74AB0E11-2A09-4F1B-9780-91D00B765583}"/>
              </a:ext>
            </a:extLst>
          </p:cNvPr>
          <p:cNvPicPr>
            <a:picLocks noGrp="1" noChangeAspect="1"/>
          </p:cNvPicPr>
          <p:nvPr>
            <p:ph idx="1"/>
          </p:nvPr>
        </p:nvPicPr>
        <p:blipFill rotWithShape="1">
          <a:blip r:embed="rId2"/>
          <a:srcRect l="13213"/>
          <a:stretch/>
        </p:blipFill>
        <p:spPr>
          <a:xfrm>
            <a:off x="571520" y="10"/>
            <a:ext cx="4657325" cy="6857990"/>
          </a:xfrm>
          <a:prstGeom prst="rect">
            <a:avLst/>
          </a:prstGeom>
        </p:spPr>
      </p:pic>
      <p:sp>
        <p:nvSpPr>
          <p:cNvPr id="4" name="Text Placeholder 3">
            <a:extLst>
              <a:ext uri="{FF2B5EF4-FFF2-40B4-BE49-F238E27FC236}">
                <a16:creationId xmlns:a16="http://schemas.microsoft.com/office/drawing/2014/main" id="{56953F5B-A829-49D0-86A8-24B56D8642A4}"/>
              </a:ext>
            </a:extLst>
          </p:cNvPr>
          <p:cNvSpPr>
            <a:spLocks noGrp="1"/>
          </p:cNvSpPr>
          <p:nvPr>
            <p:ph type="body" sz="half" idx="2"/>
          </p:nvPr>
        </p:nvSpPr>
        <p:spPr>
          <a:xfrm>
            <a:off x="5797921" y="2562225"/>
            <a:ext cx="5925310" cy="4162425"/>
          </a:xfrm>
        </p:spPr>
        <p:txBody>
          <a:bodyPr vert="horz" lIns="91440" tIns="45720" rIns="91440" bIns="45720" rtlCol="0">
            <a:noAutofit/>
          </a:bodyPr>
          <a:lstStyle/>
          <a:p>
            <a:pPr algn="just"/>
            <a:r>
              <a:rPr lang="en-US" sz="2400" b="1" dirty="0">
                <a:solidFill>
                  <a:schemeClr val="tx1">
                    <a:lumMod val="85000"/>
                    <a:lumOff val="15000"/>
                  </a:schemeClr>
                </a:solidFill>
                <a:latin typeface="Gruppo" panose="02000604060000020004" pitchFamily="2" charset="0"/>
              </a:rPr>
              <a:t>Positive interactions through sharing resources occurs due to closer ties in a smaller community of practice where there is professional affinity. This node’s interactions are yet to develop meaningful discourse. It is from within this </a:t>
            </a:r>
            <a:r>
              <a:rPr lang="en-US" sz="2400" b="1" dirty="0" err="1">
                <a:solidFill>
                  <a:schemeClr val="tx1">
                    <a:lumMod val="85000"/>
                    <a:lumOff val="15000"/>
                  </a:schemeClr>
                </a:solidFill>
                <a:latin typeface="Gruppo" panose="02000604060000020004" pitchFamily="2" charset="0"/>
              </a:rPr>
              <a:t>CoP</a:t>
            </a:r>
            <a:r>
              <a:rPr lang="en-US" sz="2400" b="1" dirty="0">
                <a:solidFill>
                  <a:schemeClr val="tx1">
                    <a:lumMod val="85000"/>
                    <a:lumOff val="15000"/>
                  </a:schemeClr>
                </a:solidFill>
                <a:latin typeface="Gruppo" panose="02000604060000020004" pitchFamily="2" charset="0"/>
              </a:rPr>
              <a:t> that I may find my ‘tribe’ - collaborative partners with a shared interest to bridge the digital literacy divide for our students (Dron &amp; Anderson, 2014, p.80).</a:t>
            </a:r>
          </a:p>
        </p:txBody>
      </p:sp>
      <p:pic>
        <p:nvPicPr>
          <p:cNvPr id="13" name="Graphic 12" descr="Grinning Face with No Fill">
            <a:extLst>
              <a:ext uri="{FF2B5EF4-FFF2-40B4-BE49-F238E27FC236}">
                <a16:creationId xmlns:a16="http://schemas.microsoft.com/office/drawing/2014/main" id="{27A4DB1F-55F4-4C1D-963F-333C2BD9B6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37796" y="6337438"/>
            <a:ext cx="475836" cy="475836"/>
          </a:xfrm>
          <a:prstGeom prst="rect">
            <a:avLst/>
          </a:prstGeom>
        </p:spPr>
      </p:pic>
      <p:sp>
        <p:nvSpPr>
          <p:cNvPr id="14" name="TextBox 13">
            <a:extLst>
              <a:ext uri="{FF2B5EF4-FFF2-40B4-BE49-F238E27FC236}">
                <a16:creationId xmlns:a16="http://schemas.microsoft.com/office/drawing/2014/main" id="{1F5C959D-8C5E-4FC4-B312-8038619E1ED9}"/>
              </a:ext>
            </a:extLst>
          </p:cNvPr>
          <p:cNvSpPr txBox="1"/>
          <p:nvPr/>
        </p:nvSpPr>
        <p:spPr>
          <a:xfrm>
            <a:off x="10442091" y="323477"/>
            <a:ext cx="1635609" cy="307777"/>
          </a:xfrm>
          <a:prstGeom prst="rect">
            <a:avLst/>
          </a:prstGeom>
          <a:noFill/>
        </p:spPr>
        <p:txBody>
          <a:bodyPr wrap="square" rtlCol="0">
            <a:spAutoFit/>
          </a:bodyPr>
          <a:lstStyle/>
          <a:p>
            <a:r>
              <a:rPr lang="en-AU" sz="1400" dirty="0"/>
              <a:t>12-15 May, 2018</a:t>
            </a:r>
          </a:p>
        </p:txBody>
      </p:sp>
    </p:spTree>
    <p:extLst>
      <p:ext uri="{BB962C8B-B14F-4D97-AF65-F5344CB8AC3E}">
        <p14:creationId xmlns:p14="http://schemas.microsoft.com/office/powerpoint/2010/main" val="2988869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DFC41-6369-44DC-A2E2-01CAC873528F}"/>
              </a:ext>
            </a:extLst>
          </p:cNvPr>
          <p:cNvSpPr>
            <a:spLocks noGrp="1"/>
          </p:cNvSpPr>
          <p:nvPr>
            <p:ph type="title"/>
          </p:nvPr>
        </p:nvSpPr>
        <p:spPr>
          <a:xfrm>
            <a:off x="1638300" y="1767619"/>
            <a:ext cx="8991600" cy="1645920"/>
          </a:xfrm>
        </p:spPr>
        <p:txBody>
          <a:bodyPr/>
          <a:lstStyle/>
          <a:p>
            <a:r>
              <a:rPr lang="en-AU" dirty="0"/>
              <a:t>Bringing connections together </a:t>
            </a:r>
          </a:p>
        </p:txBody>
      </p:sp>
      <p:sp>
        <p:nvSpPr>
          <p:cNvPr id="3" name="Text Placeholder 2">
            <a:extLst>
              <a:ext uri="{FF2B5EF4-FFF2-40B4-BE49-F238E27FC236}">
                <a16:creationId xmlns:a16="http://schemas.microsoft.com/office/drawing/2014/main" id="{833C90C2-1BA8-4FAB-BD08-CB96F9B86217}"/>
              </a:ext>
            </a:extLst>
          </p:cNvPr>
          <p:cNvSpPr>
            <a:spLocks noGrp="1"/>
          </p:cNvSpPr>
          <p:nvPr>
            <p:ph type="body" idx="1"/>
          </p:nvPr>
        </p:nvSpPr>
        <p:spPr>
          <a:xfrm>
            <a:off x="2819019" y="3804777"/>
            <a:ext cx="6801612" cy="1995948"/>
          </a:xfrm>
        </p:spPr>
        <p:txBody>
          <a:bodyPr>
            <a:noAutofit/>
          </a:bodyPr>
          <a:lstStyle/>
          <a:p>
            <a:pPr algn="just"/>
            <a:r>
              <a:rPr lang="en-AU" sz="2400" b="1" dirty="0">
                <a:latin typeface="Gruppo" panose="02000604060000020004" pitchFamily="2" charset="0"/>
              </a:rPr>
              <a:t>A critical incident: a comment on a blogsite leads to an email, this leads to an invitation, a discount to a conference, and a Twitter follower for my account that has 2400 contacts!</a:t>
            </a:r>
          </a:p>
        </p:txBody>
      </p:sp>
    </p:spTree>
    <p:extLst>
      <p:ext uri="{BB962C8B-B14F-4D97-AF65-F5344CB8AC3E}">
        <p14:creationId xmlns:p14="http://schemas.microsoft.com/office/powerpoint/2010/main" val="3552992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2AE2E-5C21-45B4-84A4-50A39243136E}"/>
              </a:ext>
            </a:extLst>
          </p:cNvPr>
          <p:cNvSpPr>
            <a:spLocks noGrp="1"/>
          </p:cNvSpPr>
          <p:nvPr>
            <p:ph type="title"/>
          </p:nvPr>
        </p:nvSpPr>
        <p:spPr>
          <a:xfrm>
            <a:off x="1628775" y="4788395"/>
            <a:ext cx="8991600" cy="1621930"/>
          </a:xfrm>
        </p:spPr>
        <p:txBody>
          <a:bodyPr vert="horz" lIns="274320" tIns="182880" rIns="274320" bIns="182880" rtlCol="0" anchor="ctr" anchorCtr="1">
            <a:normAutofit fontScale="90000"/>
          </a:bodyPr>
          <a:lstStyle/>
          <a:p>
            <a:r>
              <a:rPr lang="en-US" sz="3000" cap="none" dirty="0">
                <a:solidFill>
                  <a:schemeClr val="bg1">
                    <a:lumMod val="50000"/>
                  </a:schemeClr>
                </a:solidFill>
              </a:rPr>
              <a:t>A blog comment, an email reply, &amp; tweet success! This critical incident may transform ‘weak ties’ to ‘stronger ties’ within my PLN (Siemens, 2005).</a:t>
            </a:r>
          </a:p>
        </p:txBody>
      </p:sp>
      <p:pic>
        <p:nvPicPr>
          <p:cNvPr id="6" name="Content Placeholder 5">
            <a:extLst>
              <a:ext uri="{FF2B5EF4-FFF2-40B4-BE49-F238E27FC236}">
                <a16:creationId xmlns:a16="http://schemas.microsoft.com/office/drawing/2014/main" id="{7A896FDE-BE73-4F1C-A8C1-7E08E7EBA26D}"/>
              </a:ext>
            </a:extLst>
          </p:cNvPr>
          <p:cNvPicPr>
            <a:picLocks noGrp="1" noChangeAspect="1"/>
          </p:cNvPicPr>
          <p:nvPr>
            <p:ph sz="half" idx="2"/>
          </p:nvPr>
        </p:nvPicPr>
        <p:blipFill>
          <a:blip r:embed="rId2"/>
          <a:stretch>
            <a:fillRect/>
          </a:stretch>
        </p:blipFill>
        <p:spPr>
          <a:xfrm>
            <a:off x="68171" y="1203119"/>
            <a:ext cx="4363853" cy="2694678"/>
          </a:xfrm>
          <a:prstGeom prst="rect">
            <a:avLst/>
          </a:prstGeom>
        </p:spPr>
      </p:pic>
      <p:pic>
        <p:nvPicPr>
          <p:cNvPr id="10" name="Picture 9">
            <a:extLst>
              <a:ext uri="{FF2B5EF4-FFF2-40B4-BE49-F238E27FC236}">
                <a16:creationId xmlns:a16="http://schemas.microsoft.com/office/drawing/2014/main" id="{CC3B4863-058B-4B1A-9E05-BC70B8F55EBD}"/>
              </a:ext>
            </a:extLst>
          </p:cNvPr>
          <p:cNvPicPr>
            <a:picLocks noChangeAspect="1"/>
          </p:cNvPicPr>
          <p:nvPr/>
        </p:nvPicPr>
        <p:blipFill>
          <a:blip r:embed="rId3"/>
          <a:stretch>
            <a:fillRect/>
          </a:stretch>
        </p:blipFill>
        <p:spPr>
          <a:xfrm>
            <a:off x="8061495" y="1088549"/>
            <a:ext cx="3911463" cy="2923818"/>
          </a:xfrm>
          <a:prstGeom prst="rect">
            <a:avLst/>
          </a:prstGeom>
        </p:spPr>
      </p:pic>
      <p:pic>
        <p:nvPicPr>
          <p:cNvPr id="12" name="Graphic 11" descr="Grinning Face with No Fill">
            <a:extLst>
              <a:ext uri="{FF2B5EF4-FFF2-40B4-BE49-F238E27FC236}">
                <a16:creationId xmlns:a16="http://schemas.microsoft.com/office/drawing/2014/main" id="{BA16DFF1-2584-42FE-8B10-A3BB9B3244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15725" y="3233425"/>
            <a:ext cx="421660" cy="421660"/>
          </a:xfrm>
          <a:prstGeom prst="rect">
            <a:avLst/>
          </a:prstGeom>
        </p:spPr>
      </p:pic>
      <p:sp>
        <p:nvSpPr>
          <p:cNvPr id="3" name="TextBox 2">
            <a:extLst>
              <a:ext uri="{FF2B5EF4-FFF2-40B4-BE49-F238E27FC236}">
                <a16:creationId xmlns:a16="http://schemas.microsoft.com/office/drawing/2014/main" id="{A0570D6C-91E6-48A0-A745-AEA9999C045D}"/>
              </a:ext>
            </a:extLst>
          </p:cNvPr>
          <p:cNvSpPr txBox="1"/>
          <p:nvPr/>
        </p:nvSpPr>
        <p:spPr>
          <a:xfrm>
            <a:off x="10834688" y="4006342"/>
            <a:ext cx="1438275" cy="369332"/>
          </a:xfrm>
          <a:prstGeom prst="rect">
            <a:avLst/>
          </a:prstGeom>
          <a:noFill/>
        </p:spPr>
        <p:txBody>
          <a:bodyPr wrap="square" rtlCol="0">
            <a:spAutoFit/>
          </a:bodyPr>
          <a:lstStyle/>
          <a:p>
            <a:r>
              <a:rPr lang="en-AU" dirty="0"/>
              <a:t>18/05/2018</a:t>
            </a:r>
          </a:p>
        </p:txBody>
      </p:sp>
      <p:pic>
        <p:nvPicPr>
          <p:cNvPr id="5" name="Picture 4">
            <a:extLst>
              <a:ext uri="{FF2B5EF4-FFF2-40B4-BE49-F238E27FC236}">
                <a16:creationId xmlns:a16="http://schemas.microsoft.com/office/drawing/2014/main" id="{77680AE2-96D5-40F3-A227-D5092C206BDB}"/>
              </a:ext>
            </a:extLst>
          </p:cNvPr>
          <p:cNvPicPr>
            <a:picLocks noChangeAspect="1"/>
          </p:cNvPicPr>
          <p:nvPr/>
        </p:nvPicPr>
        <p:blipFill>
          <a:blip r:embed="rId6"/>
          <a:stretch>
            <a:fillRect/>
          </a:stretch>
        </p:blipFill>
        <p:spPr>
          <a:xfrm>
            <a:off x="4615857" y="60075"/>
            <a:ext cx="3270397" cy="4624824"/>
          </a:xfrm>
          <a:prstGeom prst="rect">
            <a:avLst/>
          </a:prstGeom>
        </p:spPr>
      </p:pic>
    </p:spTree>
    <p:extLst>
      <p:ext uri="{BB962C8B-B14F-4D97-AF65-F5344CB8AC3E}">
        <p14:creationId xmlns:p14="http://schemas.microsoft.com/office/powerpoint/2010/main" val="2374731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D0C2141-9E88-4119-A8BD-76AFDD84309E}"/>
              </a:ext>
            </a:extLst>
          </p:cNvPr>
          <p:cNvSpPr>
            <a:spLocks noGrp="1"/>
          </p:cNvSpPr>
          <p:nvPr>
            <p:ph type="title"/>
          </p:nvPr>
        </p:nvSpPr>
        <p:spPr>
          <a:xfrm>
            <a:off x="643467" y="643467"/>
            <a:ext cx="3363974" cy="1728044"/>
          </a:xfrm>
          <a:noFill/>
          <a:ln>
            <a:solidFill>
              <a:srgbClr val="1D154B"/>
            </a:solidFill>
          </a:ln>
        </p:spPr>
        <p:txBody>
          <a:bodyPr wrap="square">
            <a:normAutofit/>
          </a:bodyPr>
          <a:lstStyle/>
          <a:p>
            <a:r>
              <a:rPr lang="en-AU" sz="2400" dirty="0">
                <a:solidFill>
                  <a:schemeClr val="bg1">
                    <a:lumMod val="50000"/>
                  </a:schemeClr>
                </a:solidFill>
              </a:rPr>
              <a:t>To date: My twitter account in may 2018</a:t>
            </a:r>
          </a:p>
        </p:txBody>
      </p:sp>
      <p:sp>
        <p:nvSpPr>
          <p:cNvPr id="13" name="Content Placeholder 12">
            <a:extLst>
              <a:ext uri="{FF2B5EF4-FFF2-40B4-BE49-F238E27FC236}">
                <a16:creationId xmlns:a16="http://schemas.microsoft.com/office/drawing/2014/main" id="{C4439B10-5A40-4846-80D2-1AB5E3C27BE5}"/>
              </a:ext>
            </a:extLst>
          </p:cNvPr>
          <p:cNvSpPr>
            <a:spLocks noGrp="1"/>
          </p:cNvSpPr>
          <p:nvPr>
            <p:ph idx="1"/>
          </p:nvPr>
        </p:nvSpPr>
        <p:spPr>
          <a:xfrm>
            <a:off x="380238" y="2585656"/>
            <a:ext cx="3890432" cy="3791331"/>
          </a:xfrm>
          <a:noFill/>
          <a:ln>
            <a:noFill/>
          </a:ln>
        </p:spPr>
        <p:txBody>
          <a:bodyPr>
            <a:normAutofit fontScale="92500" lnSpcReduction="10000"/>
          </a:bodyPr>
          <a:lstStyle/>
          <a:p>
            <a:pPr>
              <a:buFont typeface="Wingdings" panose="05000000000000000000" pitchFamily="2" charset="2"/>
              <a:buChar char="ü"/>
            </a:pPr>
            <a:r>
              <a:rPr lang="en-US" sz="2200" b="1" dirty="0">
                <a:solidFill>
                  <a:schemeClr val="tx1"/>
                </a:solidFill>
                <a:latin typeface="Gruppo" panose="02000604060000020004" pitchFamily="2" charset="0"/>
              </a:rPr>
              <a:t>64 tweets, and still tweeting</a:t>
            </a:r>
          </a:p>
          <a:p>
            <a:pPr>
              <a:buFont typeface="Wingdings" panose="05000000000000000000" pitchFamily="2" charset="2"/>
              <a:buChar char="ü"/>
            </a:pPr>
            <a:r>
              <a:rPr lang="en-US" sz="2200" b="1" dirty="0">
                <a:solidFill>
                  <a:schemeClr val="tx1"/>
                </a:solidFill>
                <a:latin typeface="Gruppo" panose="02000604060000020004" pitchFamily="2" charset="0"/>
              </a:rPr>
              <a:t>Following 60+ professionals or educational organisations to inform my PLN</a:t>
            </a:r>
          </a:p>
          <a:p>
            <a:pPr>
              <a:buFont typeface="Wingdings" panose="05000000000000000000" pitchFamily="2" charset="2"/>
              <a:buChar char="ü"/>
            </a:pPr>
            <a:r>
              <a:rPr lang="en-US" sz="2200" b="1" dirty="0">
                <a:solidFill>
                  <a:schemeClr val="tx1"/>
                </a:solidFill>
                <a:latin typeface="Gruppo" panose="02000604060000020004" pitchFamily="2" charset="0"/>
              </a:rPr>
              <a:t>Growing  my total ‘likes’</a:t>
            </a:r>
          </a:p>
          <a:p>
            <a:pPr>
              <a:buFont typeface="Wingdings" panose="05000000000000000000" pitchFamily="2" charset="2"/>
              <a:buChar char="ü"/>
            </a:pPr>
            <a:r>
              <a:rPr lang="en-US" sz="2200" b="1" dirty="0">
                <a:solidFill>
                  <a:schemeClr val="tx1"/>
                </a:solidFill>
                <a:latin typeface="Gruppo" panose="02000604060000020004" pitchFamily="2" charset="0"/>
              </a:rPr>
              <a:t>Adding to my followers, 5 have now grown to 10!</a:t>
            </a:r>
          </a:p>
          <a:p>
            <a:pPr>
              <a:buFont typeface="Wingdings" panose="05000000000000000000" pitchFamily="2" charset="2"/>
              <a:buChar char="ü"/>
            </a:pPr>
            <a:r>
              <a:rPr lang="en-US" sz="2200" b="1" dirty="0">
                <a:solidFill>
                  <a:schemeClr val="tx1"/>
                </a:solidFill>
                <a:latin typeface="Gruppo" panose="02000604060000020004" pitchFamily="2" charset="0"/>
              </a:rPr>
              <a:t>Curating critically [5 lists]</a:t>
            </a:r>
          </a:p>
          <a:p>
            <a:pPr>
              <a:buFont typeface="Wingdings" panose="05000000000000000000" pitchFamily="2" charset="2"/>
              <a:buChar char="ü"/>
            </a:pPr>
            <a:r>
              <a:rPr lang="en-US" sz="2200" b="1" dirty="0">
                <a:solidFill>
                  <a:schemeClr val="tx1"/>
                </a:solidFill>
                <a:latin typeface="Gruppo" panose="02000604060000020004" pitchFamily="2" charset="0"/>
              </a:rPr>
              <a:t>Polishing my digital identity profile with my professional blurb!</a:t>
            </a:r>
          </a:p>
          <a:p>
            <a:endParaRPr lang="en-US" dirty="0">
              <a:solidFill>
                <a:schemeClr val="bg1"/>
              </a:solidFill>
            </a:endParaRPr>
          </a:p>
        </p:txBody>
      </p:sp>
      <p:pic>
        <p:nvPicPr>
          <p:cNvPr id="3" name="Picture 2">
            <a:extLst>
              <a:ext uri="{FF2B5EF4-FFF2-40B4-BE49-F238E27FC236}">
                <a16:creationId xmlns:a16="http://schemas.microsoft.com/office/drawing/2014/main" id="{3161F0C4-75B8-472A-92F6-C41FEBAA8660}"/>
              </a:ext>
            </a:extLst>
          </p:cNvPr>
          <p:cNvPicPr>
            <a:picLocks noChangeAspect="1"/>
          </p:cNvPicPr>
          <p:nvPr/>
        </p:nvPicPr>
        <p:blipFill>
          <a:blip r:embed="rId2"/>
          <a:stretch>
            <a:fillRect/>
          </a:stretch>
        </p:blipFill>
        <p:spPr>
          <a:xfrm>
            <a:off x="4385779" y="665315"/>
            <a:ext cx="7668108" cy="3991380"/>
          </a:xfrm>
          <a:prstGeom prst="rect">
            <a:avLst/>
          </a:prstGeom>
        </p:spPr>
      </p:pic>
      <p:pic>
        <p:nvPicPr>
          <p:cNvPr id="4" name="Picture 3">
            <a:extLst>
              <a:ext uri="{FF2B5EF4-FFF2-40B4-BE49-F238E27FC236}">
                <a16:creationId xmlns:a16="http://schemas.microsoft.com/office/drawing/2014/main" id="{31A8834E-5B2C-4010-8AB7-D8B6027E4727}"/>
              </a:ext>
            </a:extLst>
          </p:cNvPr>
          <p:cNvPicPr>
            <a:picLocks noChangeAspect="1"/>
          </p:cNvPicPr>
          <p:nvPr/>
        </p:nvPicPr>
        <p:blipFill>
          <a:blip r:embed="rId3"/>
          <a:stretch>
            <a:fillRect/>
          </a:stretch>
        </p:blipFill>
        <p:spPr>
          <a:xfrm>
            <a:off x="6417336" y="2038695"/>
            <a:ext cx="506012" cy="701101"/>
          </a:xfrm>
          <a:prstGeom prst="rect">
            <a:avLst/>
          </a:prstGeom>
        </p:spPr>
      </p:pic>
      <p:pic>
        <p:nvPicPr>
          <p:cNvPr id="5" name="Picture 4">
            <a:extLst>
              <a:ext uri="{FF2B5EF4-FFF2-40B4-BE49-F238E27FC236}">
                <a16:creationId xmlns:a16="http://schemas.microsoft.com/office/drawing/2014/main" id="{61FAE076-0528-4B56-A9F1-EA792657F6B3}"/>
              </a:ext>
            </a:extLst>
          </p:cNvPr>
          <p:cNvPicPr>
            <a:picLocks noChangeAspect="1"/>
          </p:cNvPicPr>
          <p:nvPr/>
        </p:nvPicPr>
        <p:blipFill>
          <a:blip r:embed="rId3"/>
          <a:stretch>
            <a:fillRect/>
          </a:stretch>
        </p:blipFill>
        <p:spPr>
          <a:xfrm>
            <a:off x="7385836" y="2038695"/>
            <a:ext cx="506012" cy="701101"/>
          </a:xfrm>
          <a:prstGeom prst="rect">
            <a:avLst/>
          </a:prstGeom>
        </p:spPr>
      </p:pic>
      <p:sp>
        <p:nvSpPr>
          <p:cNvPr id="2" name="Arrow: Curved Left 1">
            <a:extLst>
              <a:ext uri="{FF2B5EF4-FFF2-40B4-BE49-F238E27FC236}">
                <a16:creationId xmlns:a16="http://schemas.microsoft.com/office/drawing/2014/main" id="{8C073B7F-8AB5-4B1C-8B7A-ECF2F6F0A282}"/>
              </a:ext>
            </a:extLst>
          </p:cNvPr>
          <p:cNvSpPr/>
          <p:nvPr/>
        </p:nvSpPr>
        <p:spPr>
          <a:xfrm rot="589259">
            <a:off x="5715798" y="3265354"/>
            <a:ext cx="1131075" cy="235051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7" name="TextBox 6">
            <a:extLst>
              <a:ext uri="{FF2B5EF4-FFF2-40B4-BE49-F238E27FC236}">
                <a16:creationId xmlns:a16="http://schemas.microsoft.com/office/drawing/2014/main" id="{665EBCAC-E4A3-427F-BB0C-131B708E2CB8}"/>
              </a:ext>
            </a:extLst>
          </p:cNvPr>
          <p:cNvSpPr txBox="1"/>
          <p:nvPr/>
        </p:nvSpPr>
        <p:spPr>
          <a:xfrm>
            <a:off x="4333876" y="4972050"/>
            <a:ext cx="7486650" cy="1323439"/>
          </a:xfrm>
          <a:prstGeom prst="rect">
            <a:avLst/>
          </a:prstGeom>
          <a:noFill/>
        </p:spPr>
        <p:txBody>
          <a:bodyPr wrap="square" rtlCol="0">
            <a:spAutoFit/>
          </a:bodyPr>
          <a:lstStyle/>
          <a:p>
            <a:pPr marL="285750" indent="-285750">
              <a:buClr>
                <a:srgbClr val="1DABA1"/>
              </a:buClr>
              <a:buFont typeface="Wingdings" panose="05000000000000000000" pitchFamily="2" charset="2"/>
              <a:buChar char="ü"/>
            </a:pPr>
            <a:r>
              <a:rPr lang="en-AU" sz="2000" b="1" dirty="0">
                <a:latin typeface="Gruppo" panose="02000604060000020004" pitchFamily="2" charset="0"/>
              </a:rPr>
              <a:t>29</a:t>
            </a:r>
            <a:r>
              <a:rPr lang="en-AU" sz="2000" b="1" baseline="30000" dirty="0">
                <a:latin typeface="Gruppo" panose="02000604060000020004" pitchFamily="2" charset="0"/>
              </a:rPr>
              <a:t>th</a:t>
            </a:r>
            <a:r>
              <a:rPr lang="en-AU" sz="2000" b="1" dirty="0">
                <a:latin typeface="Gruppo" panose="02000604060000020004" pitchFamily="2" charset="0"/>
              </a:rPr>
              <a:t> May 2018, an oversight has caused a critical incident! I realised I had protected my tweets. I have unlocked this to now make my tweets public. I had been overly cautious when I first joined Twitter in January 2017. </a:t>
            </a:r>
          </a:p>
        </p:txBody>
      </p:sp>
    </p:spTree>
    <p:extLst>
      <p:ext uri="{BB962C8B-B14F-4D97-AF65-F5344CB8AC3E}">
        <p14:creationId xmlns:p14="http://schemas.microsoft.com/office/powerpoint/2010/main" val="2573003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3E474-4EBE-4EF1-946C-811B31922E23}"/>
              </a:ext>
            </a:extLst>
          </p:cNvPr>
          <p:cNvSpPr>
            <a:spLocks noGrp="1"/>
          </p:cNvSpPr>
          <p:nvPr>
            <p:ph type="title"/>
          </p:nvPr>
        </p:nvSpPr>
        <p:spPr>
          <a:xfrm>
            <a:off x="1566862" y="610332"/>
            <a:ext cx="8991600" cy="1645920"/>
          </a:xfrm>
        </p:spPr>
        <p:txBody>
          <a:bodyPr/>
          <a:lstStyle/>
          <a:p>
            <a:r>
              <a:rPr lang="en-AU" dirty="0"/>
              <a:t>In conclusion</a:t>
            </a:r>
          </a:p>
        </p:txBody>
      </p:sp>
      <p:sp>
        <p:nvSpPr>
          <p:cNvPr id="3" name="Text Placeholder 2">
            <a:extLst>
              <a:ext uri="{FF2B5EF4-FFF2-40B4-BE49-F238E27FC236}">
                <a16:creationId xmlns:a16="http://schemas.microsoft.com/office/drawing/2014/main" id="{3D0DE465-47CE-4162-9FC1-2A6C0842EB2C}"/>
              </a:ext>
            </a:extLst>
          </p:cNvPr>
          <p:cNvSpPr>
            <a:spLocks noGrp="1"/>
          </p:cNvSpPr>
          <p:nvPr>
            <p:ph type="body" idx="1"/>
          </p:nvPr>
        </p:nvSpPr>
        <p:spPr>
          <a:xfrm>
            <a:off x="1485900" y="2811440"/>
            <a:ext cx="9072562" cy="3000835"/>
          </a:xfrm>
        </p:spPr>
        <p:txBody>
          <a:bodyPr>
            <a:noAutofit/>
          </a:bodyPr>
          <a:lstStyle/>
          <a:p>
            <a:pPr algn="just"/>
            <a:r>
              <a:rPr lang="en-AU" sz="2400" b="1" dirty="0">
                <a:latin typeface="Gruppo" panose="02000604060000020004" pitchFamily="2" charset="0"/>
              </a:rPr>
              <a:t>Connections form organically across social media and the digitally mediated communications ecology through thoughtful comments and transparent, open sharing (Morrison, 2016). I am learning to meter my time online and to act as a participatory digital citizen, to interact positively and readily with others, and to build my PLN mindfully and critically in working to become a connected educator .</a:t>
            </a:r>
          </a:p>
        </p:txBody>
      </p:sp>
      <p:sp>
        <p:nvSpPr>
          <p:cNvPr id="4" name="TextBox 3">
            <a:hlinkClick r:id="rId2"/>
            <a:extLst>
              <a:ext uri="{FF2B5EF4-FFF2-40B4-BE49-F238E27FC236}">
                <a16:creationId xmlns:a16="http://schemas.microsoft.com/office/drawing/2014/main" id="{4DC0D218-84D9-4EE9-91FA-8E4A6D65675C}"/>
              </a:ext>
            </a:extLst>
          </p:cNvPr>
          <p:cNvSpPr txBox="1"/>
          <p:nvPr/>
        </p:nvSpPr>
        <p:spPr>
          <a:xfrm>
            <a:off x="9324975" y="5872163"/>
            <a:ext cx="2776538" cy="646331"/>
          </a:xfrm>
          <a:prstGeom prst="rect">
            <a:avLst/>
          </a:prstGeom>
          <a:noFill/>
        </p:spPr>
        <p:txBody>
          <a:bodyPr wrap="square" rtlCol="0">
            <a:spAutoFit/>
          </a:bodyPr>
          <a:lstStyle/>
          <a:p>
            <a:pPr algn="ctr"/>
            <a:r>
              <a:rPr lang="en-AU" b="1" dirty="0">
                <a:latin typeface="Gruppo" panose="02000604060000020004" pitchFamily="2" charset="0"/>
              </a:rPr>
              <a:t>Created by A. Taylor, 2018. CC by SA 2.0</a:t>
            </a:r>
          </a:p>
        </p:txBody>
      </p:sp>
    </p:spTree>
    <p:extLst>
      <p:ext uri="{BB962C8B-B14F-4D97-AF65-F5344CB8AC3E}">
        <p14:creationId xmlns:p14="http://schemas.microsoft.com/office/powerpoint/2010/main" val="319839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D97749-84FA-4AF4-841F-9BF7F628084F}"/>
              </a:ext>
            </a:extLst>
          </p:cNvPr>
          <p:cNvSpPr>
            <a:spLocks noGrp="1"/>
          </p:cNvSpPr>
          <p:nvPr>
            <p:ph type="ctrTitle"/>
          </p:nvPr>
        </p:nvSpPr>
        <p:spPr>
          <a:xfrm>
            <a:off x="1714500" y="253144"/>
            <a:ext cx="8991600" cy="1208944"/>
          </a:xfrm>
        </p:spPr>
        <p:txBody>
          <a:bodyPr/>
          <a:lstStyle/>
          <a:p>
            <a:r>
              <a:rPr lang="en-AU" dirty="0"/>
              <a:t>references</a:t>
            </a:r>
          </a:p>
        </p:txBody>
      </p:sp>
      <p:sp>
        <p:nvSpPr>
          <p:cNvPr id="5" name="Subtitle 4">
            <a:extLst>
              <a:ext uri="{FF2B5EF4-FFF2-40B4-BE49-F238E27FC236}">
                <a16:creationId xmlns:a16="http://schemas.microsoft.com/office/drawing/2014/main" id="{A79C0207-32CE-49D6-AC36-F936BA5D8404}"/>
              </a:ext>
            </a:extLst>
          </p:cNvPr>
          <p:cNvSpPr>
            <a:spLocks noGrp="1"/>
          </p:cNvSpPr>
          <p:nvPr>
            <p:ph type="subTitle" idx="1"/>
          </p:nvPr>
        </p:nvSpPr>
        <p:spPr>
          <a:xfrm>
            <a:off x="481012" y="1614488"/>
            <a:ext cx="11458575" cy="4824412"/>
          </a:xfrm>
        </p:spPr>
        <p:txBody>
          <a:bodyPr>
            <a:normAutofit lnSpcReduction="10000"/>
          </a:bodyPr>
          <a:lstStyle/>
          <a:p>
            <a:pPr marL="360000" indent="-1080000" algn="l"/>
            <a:r>
              <a:rPr lang="en-AU" sz="1600" b="1" dirty="0">
                <a:solidFill>
                  <a:schemeClr val="bg1">
                    <a:lumMod val="50000"/>
                  </a:schemeClr>
                </a:solidFill>
                <a:latin typeface="Gruppo" panose="02000604060000020004" pitchFamily="2" charset="0"/>
              </a:rPr>
              <a:t>Baker-Doyle, K. J. (2017). Chapter 3: Transformative teachers: Practices and profiles. In K. J. Baker-Doyle (Ed.), </a:t>
            </a:r>
            <a:r>
              <a:rPr lang="en-AU" sz="1600" b="1" i="1" dirty="0">
                <a:solidFill>
                  <a:schemeClr val="bg1">
                    <a:lumMod val="50000"/>
                  </a:schemeClr>
                </a:solidFill>
                <a:latin typeface="Gruppo" panose="02000604060000020004" pitchFamily="2" charset="0"/>
              </a:rPr>
              <a:t>Transformative teachers; teacher leadership and learning in a connected world</a:t>
            </a:r>
            <a:r>
              <a:rPr lang="en-AU" sz="1600" b="1" dirty="0">
                <a:solidFill>
                  <a:schemeClr val="bg1">
                    <a:lumMod val="50000"/>
                  </a:schemeClr>
                </a:solidFill>
                <a:latin typeface="Gruppo" panose="02000604060000020004" pitchFamily="2" charset="0"/>
              </a:rPr>
              <a:t> (pp. 31-66). Cambridge, Massachusetts: Harvard Education Press.</a:t>
            </a:r>
          </a:p>
          <a:p>
            <a:pPr marL="360000" indent="-1080000" algn="l"/>
            <a:r>
              <a:rPr lang="en-AU" sz="1600" b="1" dirty="0">
                <a:solidFill>
                  <a:schemeClr val="bg1">
                    <a:lumMod val="50000"/>
                  </a:schemeClr>
                </a:solidFill>
                <a:latin typeface="Gruppo" panose="02000604060000020004" pitchFamily="2" charset="0"/>
              </a:rPr>
              <a:t> </a:t>
            </a:r>
          </a:p>
          <a:p>
            <a:pPr marL="360000" indent="-1080000" algn="l"/>
            <a:r>
              <a:rPr lang="sv-SE" sz="1600" b="1" dirty="0">
                <a:solidFill>
                  <a:schemeClr val="bg1">
                    <a:lumMod val="50000"/>
                  </a:schemeClr>
                </a:solidFill>
                <a:latin typeface="Gruppo" panose="02000604060000020004" pitchFamily="2" charset="0"/>
              </a:rPr>
              <a:t>Dron, J., &amp; Anderson, T. (2014). </a:t>
            </a:r>
            <a:r>
              <a:rPr lang="en-AU" sz="1600" b="1" i="1" dirty="0">
                <a:solidFill>
                  <a:schemeClr val="bg1">
                    <a:lumMod val="50000"/>
                  </a:schemeClr>
                </a:solidFill>
                <a:latin typeface="Gruppo" panose="02000604060000020004" pitchFamily="2" charset="0"/>
              </a:rPr>
              <a:t>Teaching Crowds: Learning and Social Media</a:t>
            </a:r>
            <a:r>
              <a:rPr lang="en-AU" sz="1600" b="1" dirty="0">
                <a:solidFill>
                  <a:schemeClr val="bg1">
                    <a:lumMod val="50000"/>
                  </a:schemeClr>
                </a:solidFill>
                <a:latin typeface="Gruppo" panose="02000604060000020004" pitchFamily="2" charset="0"/>
              </a:rPr>
              <a:t>. Athabasca: Athabasca University Press.</a:t>
            </a:r>
          </a:p>
          <a:p>
            <a:pPr marL="360000" indent="-1080000" algn="l"/>
            <a:endParaRPr lang="en-AU" sz="1600" dirty="0">
              <a:solidFill>
                <a:schemeClr val="bg1">
                  <a:lumMod val="50000"/>
                </a:schemeClr>
              </a:solidFill>
              <a:latin typeface="Gruppo" panose="02000604060000020004" pitchFamily="2" charset="0"/>
            </a:endParaRPr>
          </a:p>
          <a:p>
            <a:pPr marL="360000" indent="-1080000" algn="l"/>
            <a:r>
              <a:rPr lang="en-AU" sz="1600" b="1" dirty="0">
                <a:solidFill>
                  <a:schemeClr val="bg1">
                    <a:lumMod val="50000"/>
                  </a:schemeClr>
                </a:solidFill>
                <a:latin typeface="Gruppo" panose="02000604060000020004" pitchFamily="2" charset="0"/>
              </a:rPr>
              <a:t>Kalisz, D. E. (2016). Crowd Learning: Innovative Harnessing the Knowledge and Potential of People. In L. N. E. S. Tiwari (Ed.), </a:t>
            </a:r>
            <a:r>
              <a:rPr lang="en-AU" sz="1600" b="1" i="1" dirty="0">
                <a:solidFill>
                  <a:schemeClr val="bg1">
                    <a:lumMod val="50000"/>
                  </a:schemeClr>
                </a:solidFill>
                <a:latin typeface="Gruppo" panose="02000604060000020004" pitchFamily="2" charset="0"/>
              </a:rPr>
              <a:t>Innovative Management Education Pedagogies for Preparing Next-Generation Leaders</a:t>
            </a:r>
            <a:r>
              <a:rPr lang="en-AU" sz="1600" b="1" dirty="0">
                <a:solidFill>
                  <a:schemeClr val="bg1">
                    <a:lumMod val="50000"/>
                  </a:schemeClr>
                </a:solidFill>
                <a:latin typeface="Gruppo" panose="02000604060000020004" pitchFamily="2" charset="0"/>
              </a:rPr>
              <a:t> (pp. 55-74). IGI Global: Hershey, PA. doi: 0.4018/978-1-4666-9691-4.ch004</a:t>
            </a:r>
          </a:p>
          <a:p>
            <a:pPr marL="360000" indent="-1080000" algn="l"/>
            <a:endParaRPr lang="en-AU" sz="1600" i="1" dirty="0">
              <a:solidFill>
                <a:schemeClr val="bg1">
                  <a:lumMod val="50000"/>
                </a:schemeClr>
              </a:solidFill>
              <a:latin typeface="Gruppo" panose="02000604060000020004" pitchFamily="2" charset="0"/>
            </a:endParaRPr>
          </a:p>
          <a:p>
            <a:pPr marL="360000" indent="-1080000" algn="l"/>
            <a:r>
              <a:rPr lang="en-AU" sz="1600" b="1" dirty="0">
                <a:solidFill>
                  <a:schemeClr val="bg1">
                    <a:lumMod val="50000"/>
                  </a:schemeClr>
                </a:solidFill>
                <a:latin typeface="Gruppo" panose="02000604060000020004" pitchFamily="2" charset="0"/>
              </a:rPr>
              <a:t>Lupton, M., Oddone, K., &amp; Dreamson, N. (in press 2018). Students' professional digital identities. In R. S. </a:t>
            </a:r>
            <a:r>
              <a:rPr lang="en-AU" sz="1600" b="1" dirty="0" err="1">
                <a:solidFill>
                  <a:schemeClr val="bg1">
                    <a:lumMod val="50000"/>
                  </a:schemeClr>
                </a:solidFill>
                <a:latin typeface="Gruppo" panose="02000604060000020004" pitchFamily="2" charset="0"/>
              </a:rPr>
              <a:t>Bridgstock</a:t>
            </a:r>
            <a:r>
              <a:rPr lang="en-AU" sz="1600" b="1" dirty="0">
                <a:solidFill>
                  <a:schemeClr val="bg1">
                    <a:lumMod val="50000"/>
                  </a:schemeClr>
                </a:solidFill>
                <a:latin typeface="Gruppo" panose="02000604060000020004" pitchFamily="2" charset="0"/>
              </a:rPr>
              <a:t> &amp; N. </a:t>
            </a:r>
            <a:r>
              <a:rPr lang="en-AU" sz="1600" b="1" dirty="0" err="1">
                <a:solidFill>
                  <a:schemeClr val="bg1">
                    <a:lumMod val="50000"/>
                  </a:schemeClr>
                </a:solidFill>
                <a:latin typeface="Gruppo" panose="02000604060000020004" pitchFamily="2" charset="0"/>
              </a:rPr>
              <a:t>Tippett</a:t>
            </a:r>
            <a:r>
              <a:rPr lang="en-AU" sz="1600" b="1" dirty="0">
                <a:solidFill>
                  <a:schemeClr val="bg1">
                    <a:lumMod val="50000"/>
                  </a:schemeClr>
                </a:solidFill>
                <a:latin typeface="Gruppo" panose="02000604060000020004" pitchFamily="2" charset="0"/>
              </a:rPr>
              <a:t> (Eds.), </a:t>
            </a:r>
            <a:r>
              <a:rPr lang="en-AU" sz="1600" b="1" i="1" dirty="0">
                <a:solidFill>
                  <a:schemeClr val="bg1">
                    <a:lumMod val="50000"/>
                  </a:schemeClr>
                </a:solidFill>
                <a:latin typeface="Gruppo" panose="02000604060000020004" pitchFamily="2" charset="0"/>
              </a:rPr>
              <a:t>Higher Education and the Future of Graduate Employability: A Connectedness Learning Approach</a:t>
            </a:r>
            <a:r>
              <a:rPr lang="en-AU" sz="1600" b="1" dirty="0">
                <a:solidFill>
                  <a:schemeClr val="bg1">
                    <a:lumMod val="50000"/>
                  </a:schemeClr>
                </a:solidFill>
                <a:latin typeface="Gruppo" panose="02000604060000020004" pitchFamily="2" charset="0"/>
              </a:rPr>
              <a:t>. London, UK: Edward Elgar. </a:t>
            </a:r>
          </a:p>
          <a:p>
            <a:pPr marL="360000" indent="-1080000" algn="l"/>
            <a:endParaRPr lang="en-AU" sz="1600" i="1" dirty="0">
              <a:solidFill>
                <a:schemeClr val="bg1">
                  <a:lumMod val="50000"/>
                </a:schemeClr>
              </a:solidFill>
              <a:latin typeface="Gruppo" panose="02000604060000020004" pitchFamily="2" charset="0"/>
            </a:endParaRPr>
          </a:p>
          <a:p>
            <a:pPr marL="360000" indent="-1080000" algn="l"/>
            <a:r>
              <a:rPr lang="en-AU" sz="1600" b="1" dirty="0">
                <a:solidFill>
                  <a:schemeClr val="bg1">
                    <a:lumMod val="50000"/>
                  </a:schemeClr>
                </a:solidFill>
                <a:latin typeface="Gruppo" panose="02000604060000020004" pitchFamily="2" charset="0"/>
              </a:rPr>
              <a:t>Morrison, D. (2016, June 3). </a:t>
            </a:r>
            <a:r>
              <a:rPr lang="en-AU" sz="1600" b="1" i="1" dirty="0">
                <a:solidFill>
                  <a:schemeClr val="bg1">
                    <a:lumMod val="50000"/>
                  </a:schemeClr>
                </a:solidFill>
                <a:latin typeface="Gruppo" panose="02000604060000020004" pitchFamily="2" charset="0"/>
              </a:rPr>
              <a:t>3 Takeaways from "What Connected Educators do Differently"</a:t>
            </a:r>
            <a:r>
              <a:rPr lang="en-AU" sz="1600" b="1" dirty="0">
                <a:solidFill>
                  <a:schemeClr val="bg1">
                    <a:lumMod val="50000"/>
                  </a:schemeClr>
                </a:solidFill>
                <a:latin typeface="Gruppo" panose="02000604060000020004" pitchFamily="2" charset="0"/>
              </a:rPr>
              <a:t> [Web log post]. Retrieved from </a:t>
            </a:r>
            <a:r>
              <a:rPr lang="en-AU" sz="1600" b="1" dirty="0">
                <a:solidFill>
                  <a:schemeClr val="bg1">
                    <a:lumMod val="50000"/>
                  </a:schemeClr>
                </a:solidFill>
                <a:latin typeface="Gruppo" panose="02000604060000020004" pitchFamily="2" charset="0"/>
                <a:hlinkClick r:id="rId2"/>
              </a:rPr>
              <a:t>https://onlinelearninginsights.wordpress.com/2016/06/01/3-takeaways-from-what-connected-educators-do-differently/</a:t>
            </a:r>
            <a:endParaRPr lang="en-AU" sz="1600" b="1" dirty="0">
              <a:solidFill>
                <a:schemeClr val="bg1">
                  <a:lumMod val="50000"/>
                </a:schemeClr>
              </a:solidFill>
              <a:latin typeface="Gruppo" panose="02000604060000020004" pitchFamily="2" charset="0"/>
            </a:endParaRPr>
          </a:p>
          <a:p>
            <a:endParaRPr lang="en-AU" dirty="0"/>
          </a:p>
          <a:p>
            <a:endParaRPr lang="en-AU" i="1" dirty="0"/>
          </a:p>
        </p:txBody>
      </p:sp>
    </p:spTree>
    <p:extLst>
      <p:ext uri="{BB962C8B-B14F-4D97-AF65-F5344CB8AC3E}">
        <p14:creationId xmlns:p14="http://schemas.microsoft.com/office/powerpoint/2010/main" val="3929841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12D2D2-9AD3-4FF4-BDE7-48164DF292BA}"/>
              </a:ext>
            </a:extLst>
          </p:cNvPr>
          <p:cNvPicPr>
            <a:picLocks noChangeAspect="1"/>
          </p:cNvPicPr>
          <p:nvPr/>
        </p:nvPicPr>
        <p:blipFill>
          <a:blip r:embed="rId2"/>
          <a:stretch>
            <a:fillRect/>
          </a:stretch>
        </p:blipFill>
        <p:spPr>
          <a:xfrm>
            <a:off x="7882715" y="474817"/>
            <a:ext cx="4147360" cy="3525256"/>
          </a:xfrm>
          <a:prstGeom prst="rect">
            <a:avLst/>
          </a:prstGeom>
        </p:spPr>
      </p:pic>
      <p:sp>
        <p:nvSpPr>
          <p:cNvPr id="2" name="Title 1">
            <a:extLst>
              <a:ext uri="{FF2B5EF4-FFF2-40B4-BE49-F238E27FC236}">
                <a16:creationId xmlns:a16="http://schemas.microsoft.com/office/drawing/2014/main" id="{B21B4208-3B8F-4606-AC90-BC1262703865}"/>
              </a:ext>
            </a:extLst>
          </p:cNvPr>
          <p:cNvSpPr>
            <a:spLocks noGrp="1"/>
          </p:cNvSpPr>
          <p:nvPr>
            <p:ph type="title"/>
          </p:nvPr>
        </p:nvSpPr>
        <p:spPr>
          <a:xfrm>
            <a:off x="1604757" y="4076386"/>
            <a:ext cx="8991600" cy="1264762"/>
          </a:xfrm>
        </p:spPr>
        <p:txBody>
          <a:bodyPr vert="horz" lIns="274320" tIns="182880" rIns="274320" bIns="182880" rtlCol="0" anchor="ctr" anchorCtr="1">
            <a:normAutofit/>
          </a:bodyPr>
          <a:lstStyle/>
          <a:p>
            <a:r>
              <a:rPr lang="en-US" sz="3200" dirty="0">
                <a:solidFill>
                  <a:schemeClr val="bg1">
                    <a:lumMod val="50000"/>
                  </a:schemeClr>
                </a:solidFill>
              </a:rPr>
              <a:t>my Google+ community formed by University colleagues</a:t>
            </a:r>
          </a:p>
        </p:txBody>
      </p:sp>
      <p:pic>
        <p:nvPicPr>
          <p:cNvPr id="8" name="Content Placeholder 7">
            <a:extLst>
              <a:ext uri="{FF2B5EF4-FFF2-40B4-BE49-F238E27FC236}">
                <a16:creationId xmlns:a16="http://schemas.microsoft.com/office/drawing/2014/main" id="{939846F3-B265-4A0E-89E6-09CAF0C5E6A4}"/>
              </a:ext>
            </a:extLst>
          </p:cNvPr>
          <p:cNvPicPr>
            <a:picLocks noGrp="1" noChangeAspect="1"/>
          </p:cNvPicPr>
          <p:nvPr>
            <p:ph sz="half" idx="1"/>
          </p:nvPr>
        </p:nvPicPr>
        <p:blipFill>
          <a:blip r:embed="rId3"/>
          <a:stretch>
            <a:fillRect/>
          </a:stretch>
        </p:blipFill>
        <p:spPr>
          <a:xfrm>
            <a:off x="443418" y="474817"/>
            <a:ext cx="3740542" cy="3403893"/>
          </a:xfrm>
          <a:prstGeom prst="rect">
            <a:avLst/>
          </a:prstGeom>
        </p:spPr>
      </p:pic>
      <p:pic>
        <p:nvPicPr>
          <p:cNvPr id="11" name="Content Placeholder 5">
            <a:extLst>
              <a:ext uri="{FF2B5EF4-FFF2-40B4-BE49-F238E27FC236}">
                <a16:creationId xmlns:a16="http://schemas.microsoft.com/office/drawing/2014/main" id="{695505B4-E409-4314-8C3B-154DFA27F536}"/>
              </a:ext>
            </a:extLst>
          </p:cNvPr>
          <p:cNvPicPr>
            <a:picLocks noChangeAspect="1"/>
          </p:cNvPicPr>
          <p:nvPr/>
        </p:nvPicPr>
        <p:blipFill>
          <a:blip r:embed="rId4"/>
          <a:stretch>
            <a:fillRect/>
          </a:stretch>
        </p:blipFill>
        <p:spPr>
          <a:xfrm>
            <a:off x="4665132" y="474817"/>
            <a:ext cx="2870851" cy="3479820"/>
          </a:xfrm>
          <a:prstGeom prst="rect">
            <a:avLst/>
          </a:prstGeom>
        </p:spPr>
      </p:pic>
      <p:sp>
        <p:nvSpPr>
          <p:cNvPr id="10" name="TextBox 9">
            <a:extLst>
              <a:ext uri="{FF2B5EF4-FFF2-40B4-BE49-F238E27FC236}">
                <a16:creationId xmlns:a16="http://schemas.microsoft.com/office/drawing/2014/main" id="{838F55EC-B771-4CBD-9978-1258D9AA4396}"/>
              </a:ext>
            </a:extLst>
          </p:cNvPr>
          <p:cNvSpPr txBox="1"/>
          <p:nvPr/>
        </p:nvSpPr>
        <p:spPr>
          <a:xfrm>
            <a:off x="1867406" y="168083"/>
            <a:ext cx="1100137" cy="307777"/>
          </a:xfrm>
          <a:prstGeom prst="rect">
            <a:avLst/>
          </a:prstGeom>
          <a:noFill/>
        </p:spPr>
        <p:txBody>
          <a:bodyPr wrap="square" rtlCol="0">
            <a:spAutoFit/>
          </a:bodyPr>
          <a:lstStyle/>
          <a:p>
            <a:r>
              <a:rPr lang="en-AU" sz="1400" dirty="0"/>
              <a:t>28/03/2018</a:t>
            </a:r>
          </a:p>
        </p:txBody>
      </p:sp>
      <p:sp>
        <p:nvSpPr>
          <p:cNvPr id="23" name="TextBox 22">
            <a:extLst>
              <a:ext uri="{FF2B5EF4-FFF2-40B4-BE49-F238E27FC236}">
                <a16:creationId xmlns:a16="http://schemas.microsoft.com/office/drawing/2014/main" id="{4C642816-9F37-49A9-AB75-75A979F43C2E}"/>
              </a:ext>
            </a:extLst>
          </p:cNvPr>
          <p:cNvSpPr txBox="1"/>
          <p:nvPr/>
        </p:nvSpPr>
        <p:spPr>
          <a:xfrm>
            <a:off x="9532143" y="167040"/>
            <a:ext cx="1100137" cy="307777"/>
          </a:xfrm>
          <a:prstGeom prst="rect">
            <a:avLst/>
          </a:prstGeom>
          <a:noFill/>
        </p:spPr>
        <p:txBody>
          <a:bodyPr wrap="square" rtlCol="0">
            <a:spAutoFit/>
          </a:bodyPr>
          <a:lstStyle/>
          <a:p>
            <a:r>
              <a:rPr lang="en-AU" sz="1400" dirty="0"/>
              <a:t>07/04/2018</a:t>
            </a:r>
          </a:p>
        </p:txBody>
      </p:sp>
      <p:sp>
        <p:nvSpPr>
          <p:cNvPr id="25" name="TextBox 24">
            <a:extLst>
              <a:ext uri="{FF2B5EF4-FFF2-40B4-BE49-F238E27FC236}">
                <a16:creationId xmlns:a16="http://schemas.microsoft.com/office/drawing/2014/main" id="{1492AB2B-7171-4C73-9815-099D13C20081}"/>
              </a:ext>
            </a:extLst>
          </p:cNvPr>
          <p:cNvSpPr txBox="1"/>
          <p:nvPr/>
        </p:nvSpPr>
        <p:spPr>
          <a:xfrm>
            <a:off x="5672643" y="167041"/>
            <a:ext cx="1100137" cy="307777"/>
          </a:xfrm>
          <a:prstGeom prst="rect">
            <a:avLst/>
          </a:prstGeom>
          <a:noFill/>
        </p:spPr>
        <p:txBody>
          <a:bodyPr wrap="square" rtlCol="0">
            <a:spAutoFit/>
          </a:bodyPr>
          <a:lstStyle/>
          <a:p>
            <a:r>
              <a:rPr lang="en-AU" sz="1400" dirty="0"/>
              <a:t>28/03/2018</a:t>
            </a:r>
          </a:p>
        </p:txBody>
      </p:sp>
      <p:sp>
        <p:nvSpPr>
          <p:cNvPr id="12" name="TextBox 11">
            <a:extLst>
              <a:ext uri="{FF2B5EF4-FFF2-40B4-BE49-F238E27FC236}">
                <a16:creationId xmlns:a16="http://schemas.microsoft.com/office/drawing/2014/main" id="{A8B16609-35AB-4B4D-B6A9-9943686B7E2D}"/>
              </a:ext>
            </a:extLst>
          </p:cNvPr>
          <p:cNvSpPr txBox="1"/>
          <p:nvPr/>
        </p:nvSpPr>
        <p:spPr>
          <a:xfrm>
            <a:off x="214107" y="5336422"/>
            <a:ext cx="11772900" cy="1323439"/>
          </a:xfrm>
          <a:prstGeom prst="rect">
            <a:avLst/>
          </a:prstGeom>
          <a:noFill/>
        </p:spPr>
        <p:txBody>
          <a:bodyPr wrap="square" rtlCol="0">
            <a:spAutoFit/>
          </a:bodyPr>
          <a:lstStyle/>
          <a:p>
            <a:pPr algn="just"/>
            <a:r>
              <a:rPr lang="en-AU" sz="2000" b="1" dirty="0">
                <a:latin typeface="Gruppo" panose="02000604060000020004" pitchFamily="2" charset="0"/>
              </a:rPr>
              <a:t>The replies form my first critical incident. I have people connecting with me and appreciating the </a:t>
            </a:r>
            <a:r>
              <a:rPr lang="en-AU" sz="2000" b="1" dirty="0">
                <a:latin typeface="Gruppo" panose="02000604060000020004" pitchFamily="2" charset="0"/>
                <a:hlinkClick r:id="rId5"/>
              </a:rPr>
              <a:t>infographic</a:t>
            </a:r>
            <a:r>
              <a:rPr lang="en-AU" sz="2000" b="1" dirty="0">
                <a:latin typeface="Gruppo" panose="02000604060000020004" pitchFamily="2" charset="0"/>
              </a:rPr>
              <a:t> I created and freely shared (using CC by NC SA) within the close knit group that are my community of practice. This </a:t>
            </a:r>
            <a:r>
              <a:rPr lang="en-AU" sz="2000" b="1" dirty="0" err="1">
                <a:latin typeface="Gruppo" panose="02000604060000020004" pitchFamily="2" charset="0"/>
              </a:rPr>
              <a:t>CoP</a:t>
            </a:r>
            <a:r>
              <a:rPr lang="en-AU" sz="2000" b="1" dirty="0">
                <a:latin typeface="Gruppo" panose="02000604060000020004" pitchFamily="2" charset="0"/>
              </a:rPr>
              <a:t> is formed via my participation in a university course (Dron &amp; Anderson, 2014).</a:t>
            </a:r>
          </a:p>
        </p:txBody>
      </p:sp>
      <p:pic>
        <p:nvPicPr>
          <p:cNvPr id="26" name="Graphic 25" descr="Smiling Face with No Fill">
            <a:extLst>
              <a:ext uri="{FF2B5EF4-FFF2-40B4-BE49-F238E27FC236}">
                <a16:creationId xmlns:a16="http://schemas.microsoft.com/office/drawing/2014/main" id="{DDCA188A-F4EE-4B2B-A555-F51363868D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34738" y="3608960"/>
            <a:ext cx="476505" cy="476505"/>
          </a:xfrm>
          <a:prstGeom prst="rect">
            <a:avLst/>
          </a:prstGeom>
        </p:spPr>
      </p:pic>
      <mc:AlternateContent xmlns:mc="http://schemas.openxmlformats.org/markup-compatibility/2006" xmlns:p14="http://schemas.microsoft.com/office/powerpoint/2010/main">
        <mc:Choice Requires="p14">
          <p:contentPart p14:bwMode="auto" r:id="rId8">
            <p14:nvContentPartPr>
              <p14:cNvPr id="28" name="Ink 27">
                <a:extLst>
                  <a:ext uri="{FF2B5EF4-FFF2-40B4-BE49-F238E27FC236}">
                    <a16:creationId xmlns:a16="http://schemas.microsoft.com/office/drawing/2014/main" id="{0E3132D5-9047-46DA-A082-AFA35732AF3A}"/>
                  </a:ext>
                </a:extLst>
              </p14:cNvPr>
              <p14:cNvContentPartPr/>
              <p14:nvPr/>
            </p14:nvContentPartPr>
            <p14:xfrm>
              <a:off x="5672643" y="1390650"/>
              <a:ext cx="309057" cy="80963"/>
            </p14:xfrm>
          </p:contentPart>
        </mc:Choice>
        <mc:Fallback xmlns="">
          <p:pic>
            <p:nvPicPr>
              <p:cNvPr id="28" name="Ink 27">
                <a:extLst>
                  <a:ext uri="{FF2B5EF4-FFF2-40B4-BE49-F238E27FC236}">
                    <a16:creationId xmlns:a16="http://schemas.microsoft.com/office/drawing/2014/main" id="{0E3132D5-9047-46DA-A082-AFA35732AF3A}"/>
                  </a:ext>
                </a:extLst>
              </p:cNvPr>
              <p:cNvPicPr/>
              <p:nvPr/>
            </p:nvPicPr>
            <p:blipFill>
              <a:blip r:embed="rId9"/>
              <a:stretch>
                <a:fillRect/>
              </a:stretch>
            </p:blipFill>
            <p:spPr>
              <a:xfrm>
                <a:off x="5660065" y="1385972"/>
                <a:ext cx="334213" cy="98235"/>
              </a:xfrm>
              <a:prstGeom prst="rect">
                <a:avLst/>
              </a:prstGeom>
            </p:spPr>
          </p:pic>
        </mc:Fallback>
      </mc:AlternateContent>
      <p:sp>
        <p:nvSpPr>
          <p:cNvPr id="33" name="Flowchart: Terminator 32">
            <a:extLst>
              <a:ext uri="{FF2B5EF4-FFF2-40B4-BE49-F238E27FC236}">
                <a16:creationId xmlns:a16="http://schemas.microsoft.com/office/drawing/2014/main" id="{42C4D421-EDA8-4233-A024-00A7A4433D2A}"/>
              </a:ext>
            </a:extLst>
          </p:cNvPr>
          <p:cNvSpPr/>
          <p:nvPr/>
        </p:nvSpPr>
        <p:spPr>
          <a:xfrm>
            <a:off x="10082212" y="3305175"/>
            <a:ext cx="223837" cy="100013"/>
          </a:xfrm>
          <a:prstGeom prst="flowChartTerminator">
            <a:avLst/>
          </a:prstGeom>
          <a:solidFill>
            <a:srgbClr val="1DABA1"/>
          </a:solidFill>
          <a:ln>
            <a:solidFill>
              <a:srgbClr val="1DA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n>
                <a:solidFill>
                  <a:srgbClr val="1DABA1"/>
                </a:solidFill>
              </a:ln>
              <a:solidFill>
                <a:srgbClr val="1DABA1"/>
              </a:solidFill>
            </a:endParaRPr>
          </a:p>
        </p:txBody>
      </p:sp>
    </p:spTree>
    <p:extLst>
      <p:ext uri="{BB962C8B-B14F-4D97-AF65-F5344CB8AC3E}">
        <p14:creationId xmlns:p14="http://schemas.microsoft.com/office/powerpoint/2010/main" val="47473998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2F4D1-3AB1-480D-A4C9-95BF74F8B71A}"/>
              </a:ext>
            </a:extLst>
          </p:cNvPr>
          <p:cNvSpPr>
            <a:spLocks noGrp="1"/>
          </p:cNvSpPr>
          <p:nvPr>
            <p:ph type="ctrTitle"/>
          </p:nvPr>
        </p:nvSpPr>
        <p:spPr>
          <a:xfrm>
            <a:off x="1600200" y="296007"/>
            <a:ext cx="8991600" cy="1094643"/>
          </a:xfrm>
        </p:spPr>
        <p:txBody>
          <a:bodyPr>
            <a:normAutofit/>
          </a:bodyPr>
          <a:lstStyle/>
          <a:p>
            <a:r>
              <a:rPr lang="en-AU" dirty="0"/>
              <a:t>references</a:t>
            </a:r>
          </a:p>
        </p:txBody>
      </p:sp>
      <p:sp>
        <p:nvSpPr>
          <p:cNvPr id="3" name="Subtitle 2">
            <a:extLst>
              <a:ext uri="{FF2B5EF4-FFF2-40B4-BE49-F238E27FC236}">
                <a16:creationId xmlns:a16="http://schemas.microsoft.com/office/drawing/2014/main" id="{0FAE00F8-DDD5-4F31-BACF-49A18A4259BA}"/>
              </a:ext>
            </a:extLst>
          </p:cNvPr>
          <p:cNvSpPr>
            <a:spLocks noGrp="1"/>
          </p:cNvSpPr>
          <p:nvPr>
            <p:ph type="subTitle" idx="1"/>
          </p:nvPr>
        </p:nvSpPr>
        <p:spPr>
          <a:xfrm>
            <a:off x="266700" y="1171576"/>
            <a:ext cx="11696700" cy="5486399"/>
          </a:xfrm>
        </p:spPr>
        <p:txBody>
          <a:bodyPr>
            <a:normAutofit/>
          </a:bodyPr>
          <a:lstStyle/>
          <a:p>
            <a:pPr marL="360000" lvl="0" indent="-1080000" algn="l">
              <a:buClr>
                <a:srgbClr val="91D3D1"/>
              </a:buClr>
            </a:pPr>
            <a:endParaRPr lang="en-AU" sz="1500" b="1" dirty="0">
              <a:solidFill>
                <a:srgbClr val="5D82A7">
                  <a:lumMod val="50000"/>
                </a:srgbClr>
              </a:solidFill>
              <a:latin typeface="Gruppo" panose="02000604060000020004" pitchFamily="2" charset="0"/>
            </a:endParaRPr>
          </a:p>
          <a:p>
            <a:pPr marL="360000" lvl="0" indent="-1080000" algn="l">
              <a:buClr>
                <a:srgbClr val="91D3D1"/>
              </a:buClr>
            </a:pPr>
            <a:r>
              <a:rPr lang="en-AU" sz="1500" b="1" dirty="0">
                <a:solidFill>
                  <a:srgbClr val="5D82A7">
                    <a:lumMod val="50000"/>
                  </a:srgbClr>
                </a:solidFill>
                <a:latin typeface="Gruppo" panose="02000604060000020004" pitchFamily="2" charset="0"/>
              </a:rPr>
              <a:t>Nussbaum-Beach, S., &amp; Hall, L. R. (2012). Chapter 1: Defining the connected educator. In S. Nussbaum-Beach &amp; L. R. Hall (Eds.), </a:t>
            </a:r>
            <a:r>
              <a:rPr lang="en-AU" sz="1500" b="1" i="1" dirty="0">
                <a:solidFill>
                  <a:srgbClr val="5D82A7">
                    <a:lumMod val="50000"/>
                  </a:srgbClr>
                </a:solidFill>
                <a:latin typeface="Gruppo" panose="02000604060000020004" pitchFamily="2" charset="0"/>
              </a:rPr>
              <a:t>The connected educator: Learning and leading in a digital age</a:t>
            </a:r>
            <a:r>
              <a:rPr lang="en-AU" sz="1500" b="1" dirty="0">
                <a:solidFill>
                  <a:srgbClr val="5D82A7">
                    <a:lumMod val="50000"/>
                  </a:srgbClr>
                </a:solidFill>
                <a:latin typeface="Gruppo" panose="02000604060000020004" pitchFamily="2" charset="0"/>
              </a:rPr>
              <a:t> (pp. 9-22). Bloomington, IN: Solution Tree Press. </a:t>
            </a:r>
          </a:p>
          <a:p>
            <a:pPr marL="360000" lvl="0" indent="-1080000" algn="l">
              <a:buClr>
                <a:srgbClr val="91D3D1"/>
              </a:buClr>
            </a:pPr>
            <a:endParaRPr lang="en-AU" sz="1500" b="1" dirty="0">
              <a:solidFill>
                <a:srgbClr val="5D82A7">
                  <a:lumMod val="50000"/>
                </a:srgbClr>
              </a:solidFill>
              <a:latin typeface="Gruppo" panose="02000604060000020004" pitchFamily="2" charset="0"/>
            </a:endParaRPr>
          </a:p>
          <a:p>
            <a:pPr marL="360000" indent="-1080000" algn="l">
              <a:buClr>
                <a:srgbClr val="91D3D1"/>
              </a:buClr>
            </a:pPr>
            <a:r>
              <a:rPr lang="en-AU" sz="1500" b="1" dirty="0">
                <a:solidFill>
                  <a:srgbClr val="5D82A7">
                    <a:lumMod val="50000"/>
                  </a:srgbClr>
                </a:solidFill>
                <a:latin typeface="Gruppo" panose="02000604060000020004" pitchFamily="2" charset="0"/>
              </a:rPr>
              <a:t>Oddone, K. (2018). Transforming professional learning through Personal Learning Networks. In. [PowerPoint slides]. Retrieved from </a:t>
            </a:r>
            <a:r>
              <a:rPr lang="en-AU" sz="1500" b="1" dirty="0">
                <a:solidFill>
                  <a:srgbClr val="5D82A7">
                    <a:lumMod val="50000"/>
                  </a:srgbClr>
                </a:solidFill>
                <a:latin typeface="Gruppo" panose="02000604060000020004" pitchFamily="2" charset="0"/>
                <a:hlinkClick r:id="rId2"/>
              </a:rPr>
              <a:t>http://www.linkinglearning.com.au/networked-learning-conference-presentation-transforming-professional-learning-through-personal-learning-networks/</a:t>
            </a:r>
            <a:endParaRPr lang="en-AU" sz="1500" b="1" dirty="0">
              <a:solidFill>
                <a:srgbClr val="5D82A7">
                  <a:lumMod val="50000"/>
                </a:srgbClr>
              </a:solidFill>
              <a:latin typeface="Gruppo" panose="02000604060000020004" pitchFamily="2" charset="0"/>
            </a:endParaRPr>
          </a:p>
          <a:p>
            <a:pPr marL="360000" indent="-1080000" algn="l">
              <a:buClr>
                <a:srgbClr val="91D3D1"/>
              </a:buClr>
            </a:pPr>
            <a:endParaRPr lang="en-AU" sz="1500" b="1" dirty="0">
              <a:solidFill>
                <a:srgbClr val="5D82A7">
                  <a:lumMod val="50000"/>
                </a:srgbClr>
              </a:solidFill>
              <a:latin typeface="Gruppo" panose="02000604060000020004" pitchFamily="2" charset="0"/>
            </a:endParaRPr>
          </a:p>
          <a:p>
            <a:pPr marL="360000" lvl="0" indent="-1080000" algn="l">
              <a:buClr>
                <a:srgbClr val="91D3D1"/>
              </a:buClr>
            </a:pPr>
            <a:r>
              <a:rPr lang="en-AU" sz="1500" b="1" dirty="0">
                <a:solidFill>
                  <a:srgbClr val="5D82A7">
                    <a:lumMod val="50000"/>
                  </a:srgbClr>
                </a:solidFill>
                <a:latin typeface="Gruppo" panose="02000604060000020004" pitchFamily="2" charset="0"/>
              </a:rPr>
              <a:t>Richardson, W., &amp; Mancabelli, R. (2011). Chapter 2: Becoming a networked learner. In W. Richardson &amp; R. Mancabelli (Eds.), </a:t>
            </a:r>
            <a:r>
              <a:rPr lang="en-AU" sz="1500" b="1" i="1" dirty="0">
                <a:solidFill>
                  <a:srgbClr val="5D82A7">
                    <a:lumMod val="50000"/>
                  </a:srgbClr>
                </a:solidFill>
                <a:latin typeface="Gruppo" panose="02000604060000020004" pitchFamily="2" charset="0"/>
              </a:rPr>
              <a:t>Personal   learning networks: Using the power of connections to transform education</a:t>
            </a:r>
            <a:r>
              <a:rPr lang="en-AU" sz="1500" b="1" dirty="0">
                <a:solidFill>
                  <a:srgbClr val="5D82A7">
                    <a:lumMod val="50000"/>
                  </a:srgbClr>
                </a:solidFill>
                <a:latin typeface="Gruppo" panose="02000604060000020004" pitchFamily="2" charset="0"/>
              </a:rPr>
              <a:t> (pp. 33-57). Moorabbin, Victoria: Hawker Brownlow. </a:t>
            </a:r>
          </a:p>
          <a:p>
            <a:pPr marL="360000" lvl="0" indent="-1080000" algn="l">
              <a:buClr>
                <a:srgbClr val="91D3D1"/>
              </a:buClr>
            </a:pPr>
            <a:endParaRPr lang="en-AU" sz="1500" b="1" dirty="0">
              <a:solidFill>
                <a:srgbClr val="5D82A7">
                  <a:lumMod val="50000"/>
                </a:srgbClr>
              </a:solidFill>
              <a:latin typeface="Gruppo" panose="02000604060000020004" pitchFamily="2" charset="0"/>
            </a:endParaRPr>
          </a:p>
          <a:p>
            <a:pPr lvl="1" indent="-1080000" algn="l"/>
            <a:r>
              <a:rPr lang="en-AU" sz="1500" b="1" dirty="0">
                <a:solidFill>
                  <a:srgbClr val="5D82A7">
                    <a:lumMod val="50000"/>
                  </a:srgbClr>
                </a:solidFill>
                <a:latin typeface="Gruppo" panose="02000604060000020004" pitchFamily="2" charset="0"/>
              </a:rPr>
              <a:t>Siemens, G. (2005). Connectivism: A learning theory for the digital age. </a:t>
            </a:r>
            <a:r>
              <a:rPr lang="en-AU" sz="1500" b="1" i="1" dirty="0">
                <a:solidFill>
                  <a:srgbClr val="5D82A7">
                    <a:lumMod val="50000"/>
                  </a:srgbClr>
                </a:solidFill>
                <a:latin typeface="Gruppo" panose="02000604060000020004" pitchFamily="2" charset="0"/>
              </a:rPr>
              <a:t>International Journal of Instructional Technology and                     Distance Learning (ITDL), 2 </a:t>
            </a:r>
            <a:r>
              <a:rPr lang="en-AU" sz="1500" b="1" dirty="0">
                <a:solidFill>
                  <a:srgbClr val="5D82A7">
                    <a:lumMod val="50000"/>
                  </a:srgbClr>
                </a:solidFill>
                <a:latin typeface="Gruppo" panose="02000604060000020004" pitchFamily="2" charset="0"/>
              </a:rPr>
              <a:t>(1). </a:t>
            </a:r>
            <a:r>
              <a:rPr lang="en-AU" sz="1500" b="1" dirty="0">
                <a:solidFill>
                  <a:srgbClr val="5D82A7">
                    <a:lumMod val="50000"/>
                  </a:srgbClr>
                </a:solidFill>
                <a:latin typeface="Gruppo" panose="02000604060000020004" pitchFamily="2" charset="0"/>
                <a:hlinkClick r:id="rId3"/>
              </a:rPr>
              <a:t>Retrieved from http://www.itdl.org/journal/jan_05/article01.htm</a:t>
            </a:r>
            <a:endParaRPr lang="en-AU" sz="1500" b="1" dirty="0">
              <a:solidFill>
                <a:srgbClr val="5D82A7">
                  <a:lumMod val="50000"/>
                </a:srgbClr>
              </a:solidFill>
              <a:latin typeface="Gruppo" panose="02000604060000020004" pitchFamily="2" charset="0"/>
            </a:endParaRPr>
          </a:p>
          <a:p>
            <a:pPr indent="-1080000" algn="l"/>
            <a:endParaRPr lang="en-AU" sz="1500" b="1" dirty="0">
              <a:solidFill>
                <a:srgbClr val="5D82A7">
                  <a:lumMod val="50000"/>
                </a:srgbClr>
              </a:solidFill>
              <a:latin typeface="Gruppo" panose="02000604060000020004" pitchFamily="2" charset="0"/>
            </a:endParaRPr>
          </a:p>
          <a:p>
            <a:pPr lvl="1" indent="-1080000" algn="l"/>
            <a:r>
              <a:rPr lang="en-AU" sz="1500" b="1" dirty="0">
                <a:solidFill>
                  <a:schemeClr val="bg1">
                    <a:lumMod val="50000"/>
                  </a:schemeClr>
                </a:solidFill>
                <a:latin typeface="Gruppo" panose="02000604060000020004" pitchFamily="2" charset="0"/>
              </a:rPr>
              <a:t>Tour, E. (2017). Teachers’ self-initiated professional learning through Personal Learning Networks. </a:t>
            </a:r>
            <a:r>
              <a:rPr lang="en-AU" sz="1500" b="1" i="1" dirty="0">
                <a:solidFill>
                  <a:schemeClr val="bg1">
                    <a:lumMod val="50000"/>
                  </a:schemeClr>
                </a:solidFill>
                <a:latin typeface="Gruppo" panose="02000604060000020004" pitchFamily="2" charset="0"/>
              </a:rPr>
              <a:t>Technology, Pedagogy and Education, 26</a:t>
            </a:r>
            <a:r>
              <a:rPr lang="en-AU" sz="1500" b="1" dirty="0">
                <a:solidFill>
                  <a:schemeClr val="bg1">
                    <a:lumMod val="50000"/>
                  </a:schemeClr>
                </a:solidFill>
                <a:latin typeface="Gruppo" panose="02000604060000020004" pitchFamily="2" charset="0"/>
              </a:rPr>
              <a:t> (2), 179-192. doi: 10.1080/1475939X.2016.1196236</a:t>
            </a:r>
          </a:p>
        </p:txBody>
      </p:sp>
    </p:spTree>
    <p:extLst>
      <p:ext uri="{BB962C8B-B14F-4D97-AF65-F5344CB8AC3E}">
        <p14:creationId xmlns:p14="http://schemas.microsoft.com/office/powerpoint/2010/main" val="1237242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E933BC-C3AA-4FC9-9790-C80B70D2DAA7}"/>
              </a:ext>
            </a:extLst>
          </p:cNvPr>
          <p:cNvPicPr>
            <a:picLocks noChangeAspect="1"/>
          </p:cNvPicPr>
          <p:nvPr/>
        </p:nvPicPr>
        <p:blipFill rotWithShape="1">
          <a:blip r:embed="rId2"/>
          <a:srcRect r="5741"/>
          <a:stretch/>
        </p:blipFill>
        <p:spPr>
          <a:xfrm>
            <a:off x="20" y="10"/>
            <a:ext cx="4654277" cy="6857990"/>
          </a:xfrm>
          <a:prstGeom prst="rect">
            <a:avLst/>
          </a:prstGeom>
        </p:spPr>
      </p:pic>
      <p:sp>
        <p:nvSpPr>
          <p:cNvPr id="2" name="Title 1">
            <a:extLst>
              <a:ext uri="{FF2B5EF4-FFF2-40B4-BE49-F238E27FC236}">
                <a16:creationId xmlns:a16="http://schemas.microsoft.com/office/drawing/2014/main" id="{B21B4208-3B8F-4606-AC90-BC1262703865}"/>
              </a:ext>
            </a:extLst>
          </p:cNvPr>
          <p:cNvSpPr>
            <a:spLocks noGrp="1"/>
          </p:cNvSpPr>
          <p:nvPr>
            <p:ph type="title"/>
          </p:nvPr>
        </p:nvSpPr>
        <p:spPr>
          <a:xfrm>
            <a:off x="5217224" y="723501"/>
            <a:ext cx="6415277" cy="1645920"/>
          </a:xfrm>
        </p:spPr>
        <p:txBody>
          <a:bodyPr vert="horz" lIns="274320" tIns="182880" rIns="274320" bIns="182880" rtlCol="0" anchor="ctr" anchorCtr="1">
            <a:normAutofit fontScale="90000"/>
          </a:bodyPr>
          <a:lstStyle/>
          <a:p>
            <a:r>
              <a:rPr lang="en-US" sz="2900" dirty="0">
                <a:solidFill>
                  <a:schemeClr val="bg1">
                    <a:lumMod val="50000"/>
                  </a:schemeClr>
                </a:solidFill>
              </a:rPr>
              <a:t>Another post to my Google+ community formed by University colleagues</a:t>
            </a:r>
          </a:p>
        </p:txBody>
      </p:sp>
      <p:sp>
        <p:nvSpPr>
          <p:cNvPr id="18" name="TextBox 17">
            <a:extLst>
              <a:ext uri="{FF2B5EF4-FFF2-40B4-BE49-F238E27FC236}">
                <a16:creationId xmlns:a16="http://schemas.microsoft.com/office/drawing/2014/main" id="{52F1AC68-672F-4727-9061-7FC01FE1A349}"/>
              </a:ext>
            </a:extLst>
          </p:cNvPr>
          <p:cNvSpPr txBox="1"/>
          <p:nvPr/>
        </p:nvSpPr>
        <p:spPr>
          <a:xfrm>
            <a:off x="5329237" y="2503748"/>
            <a:ext cx="6191250" cy="3477875"/>
          </a:xfrm>
          <a:prstGeom prst="rect">
            <a:avLst/>
          </a:prstGeom>
          <a:noFill/>
        </p:spPr>
        <p:txBody>
          <a:bodyPr wrap="square" rtlCol="0">
            <a:spAutoFit/>
          </a:bodyPr>
          <a:lstStyle/>
          <a:p>
            <a:pPr algn="just"/>
            <a:r>
              <a:rPr lang="en-AU" sz="2000" b="1" dirty="0">
                <a:latin typeface="Gruppo" panose="02000604060000020004" pitchFamily="2" charset="0"/>
              </a:rPr>
              <a:t>This post to my community of peers contains the hyperlink to my website. It received one +1 and only a single comment. The link was investigated by another one of my peers but she declined to post a comment directly on my website. Her feedback through our G+ community advising me of a link error to </a:t>
            </a:r>
            <a:r>
              <a:rPr lang="en-AU" sz="2000" b="1" dirty="0">
                <a:latin typeface="Gruppo" panose="02000604060000020004" pitchFamily="2" charset="0"/>
                <a:hlinkClick r:id="rId3"/>
              </a:rPr>
              <a:t>my Flipboard magazine </a:t>
            </a:r>
            <a:r>
              <a:rPr lang="en-AU" sz="2000" b="1" dirty="0">
                <a:latin typeface="Gruppo" panose="02000604060000020004" pitchFamily="2" charset="0"/>
              </a:rPr>
              <a:t>meant I could amend this without detriment to my site’s overall presentation. I am highly appreciative of this constructive criticism made available through my connected learning relationships (Nussbaum-Beach &amp; Hall, 2012, p. 18).</a:t>
            </a:r>
          </a:p>
        </p:txBody>
      </p:sp>
      <p:sp>
        <p:nvSpPr>
          <p:cNvPr id="7" name="TextBox 6">
            <a:extLst>
              <a:ext uri="{FF2B5EF4-FFF2-40B4-BE49-F238E27FC236}">
                <a16:creationId xmlns:a16="http://schemas.microsoft.com/office/drawing/2014/main" id="{850C664A-570B-40B5-AAAC-057AFCA9DC98}"/>
              </a:ext>
            </a:extLst>
          </p:cNvPr>
          <p:cNvSpPr txBox="1"/>
          <p:nvPr/>
        </p:nvSpPr>
        <p:spPr>
          <a:xfrm>
            <a:off x="10615612" y="6362700"/>
            <a:ext cx="1343025" cy="307777"/>
          </a:xfrm>
          <a:prstGeom prst="rect">
            <a:avLst/>
          </a:prstGeom>
          <a:noFill/>
        </p:spPr>
        <p:txBody>
          <a:bodyPr wrap="square" rtlCol="0">
            <a:spAutoFit/>
          </a:bodyPr>
          <a:lstStyle/>
          <a:p>
            <a:r>
              <a:rPr lang="en-AU" sz="1400" dirty="0"/>
              <a:t>08/04/18</a:t>
            </a:r>
          </a:p>
        </p:txBody>
      </p:sp>
      <p:pic>
        <p:nvPicPr>
          <p:cNvPr id="14" name="Graphic 13" descr="Confused Face with No Fill">
            <a:extLst>
              <a:ext uri="{FF2B5EF4-FFF2-40B4-BE49-F238E27FC236}">
                <a16:creationId xmlns:a16="http://schemas.microsoft.com/office/drawing/2014/main" id="{0F1C6A80-16AA-4865-9E88-4EE9614C5D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51024" y="4862436"/>
            <a:ext cx="528637" cy="528637"/>
          </a:xfrm>
          <a:prstGeom prst="rect">
            <a:avLst/>
          </a:prstGeom>
        </p:spPr>
      </p:pic>
    </p:spTree>
    <p:extLst>
      <p:ext uri="{BB962C8B-B14F-4D97-AF65-F5344CB8AC3E}">
        <p14:creationId xmlns:p14="http://schemas.microsoft.com/office/powerpoint/2010/main" val="16729700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92EE9-828A-4DC6-BAC3-69FA04B2DDA3}"/>
              </a:ext>
            </a:extLst>
          </p:cNvPr>
          <p:cNvSpPr>
            <a:spLocks noGrp="1"/>
          </p:cNvSpPr>
          <p:nvPr>
            <p:ph type="title"/>
          </p:nvPr>
        </p:nvSpPr>
        <p:spPr>
          <a:xfrm>
            <a:off x="822459" y="1519236"/>
            <a:ext cx="2619756" cy="2976563"/>
          </a:xfrm>
          <a:prstGeom prst="flowChartDocument">
            <a:avLst/>
          </a:prstGeom>
          <a:solidFill>
            <a:schemeClr val="accent2"/>
          </a:solidFill>
          <a:ln>
            <a:noFill/>
          </a:ln>
        </p:spPr>
        <p:txBody>
          <a:bodyPr vert="horz" lIns="182880" tIns="182880" rIns="182880" bIns="182880" rtlCol="0" anchor="ctr">
            <a:normAutofit/>
          </a:bodyPr>
          <a:lstStyle/>
          <a:p>
            <a:r>
              <a:rPr lang="en-US" sz="2400" dirty="0">
                <a:solidFill>
                  <a:schemeClr val="bg1">
                    <a:lumMod val="50000"/>
                  </a:schemeClr>
                </a:solidFill>
              </a:rPr>
              <a:t>My post to the google+ group  ‘</a:t>
            </a:r>
            <a:r>
              <a:rPr lang="en-US" sz="2400" i="1" dirty="0">
                <a:solidFill>
                  <a:schemeClr val="bg1">
                    <a:lumMod val="50000"/>
                  </a:schemeClr>
                </a:solidFill>
              </a:rPr>
              <a:t>google for education’</a:t>
            </a:r>
          </a:p>
        </p:txBody>
      </p:sp>
      <p:pic>
        <p:nvPicPr>
          <p:cNvPr id="11" name="Content Placeholder 10">
            <a:extLst>
              <a:ext uri="{FF2B5EF4-FFF2-40B4-BE49-F238E27FC236}">
                <a16:creationId xmlns:a16="http://schemas.microsoft.com/office/drawing/2014/main" id="{2A7F7669-9207-4AEE-A874-3A8A3A7C3F5B}"/>
              </a:ext>
            </a:extLst>
          </p:cNvPr>
          <p:cNvPicPr>
            <a:picLocks noGrp="1" noChangeAspect="1"/>
          </p:cNvPicPr>
          <p:nvPr>
            <p:ph idx="1"/>
          </p:nvPr>
        </p:nvPicPr>
        <p:blipFill>
          <a:blip r:embed="rId2"/>
          <a:stretch>
            <a:fillRect/>
          </a:stretch>
        </p:blipFill>
        <p:spPr>
          <a:xfrm>
            <a:off x="4466181" y="459951"/>
            <a:ext cx="6695895" cy="3666002"/>
          </a:xfrm>
          <a:prstGeom prst="rect">
            <a:avLst/>
          </a:prstGeom>
        </p:spPr>
      </p:pic>
      <p:sp>
        <p:nvSpPr>
          <p:cNvPr id="12" name="TextBox 11">
            <a:extLst>
              <a:ext uri="{FF2B5EF4-FFF2-40B4-BE49-F238E27FC236}">
                <a16:creationId xmlns:a16="http://schemas.microsoft.com/office/drawing/2014/main" id="{09FE34D6-4044-441A-84AA-203A8602884B}"/>
              </a:ext>
            </a:extLst>
          </p:cNvPr>
          <p:cNvSpPr txBox="1"/>
          <p:nvPr/>
        </p:nvSpPr>
        <p:spPr>
          <a:xfrm>
            <a:off x="9908381" y="552450"/>
            <a:ext cx="1514475" cy="307777"/>
          </a:xfrm>
          <a:prstGeom prst="rect">
            <a:avLst/>
          </a:prstGeom>
          <a:noFill/>
        </p:spPr>
        <p:txBody>
          <a:bodyPr wrap="square" rtlCol="0">
            <a:spAutoFit/>
          </a:bodyPr>
          <a:lstStyle/>
          <a:p>
            <a:r>
              <a:rPr lang="en-AU" sz="1400" dirty="0"/>
              <a:t>08/04/2018</a:t>
            </a:r>
          </a:p>
        </p:txBody>
      </p:sp>
      <p:pic>
        <p:nvPicPr>
          <p:cNvPr id="15" name="Graphic 14" descr="Worried Face with No Fill">
            <a:extLst>
              <a:ext uri="{FF2B5EF4-FFF2-40B4-BE49-F238E27FC236}">
                <a16:creationId xmlns:a16="http://schemas.microsoft.com/office/drawing/2014/main" id="{CE7D5F79-FB6E-4F8D-9DCF-E1EACBACEE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25026" y="3454440"/>
            <a:ext cx="671513" cy="671513"/>
          </a:xfrm>
          <a:prstGeom prst="rect">
            <a:avLst/>
          </a:prstGeom>
        </p:spPr>
      </p:pic>
      <p:sp>
        <p:nvSpPr>
          <p:cNvPr id="17" name="TextBox 16">
            <a:extLst>
              <a:ext uri="{FF2B5EF4-FFF2-40B4-BE49-F238E27FC236}">
                <a16:creationId xmlns:a16="http://schemas.microsoft.com/office/drawing/2014/main" id="{00659725-EF05-4372-8553-540D73801DD7}"/>
              </a:ext>
            </a:extLst>
          </p:cNvPr>
          <p:cNvSpPr txBox="1"/>
          <p:nvPr/>
        </p:nvSpPr>
        <p:spPr>
          <a:xfrm>
            <a:off x="2847976" y="4348161"/>
            <a:ext cx="8672513" cy="2308324"/>
          </a:xfrm>
          <a:prstGeom prst="rect">
            <a:avLst/>
          </a:prstGeom>
          <a:noFill/>
        </p:spPr>
        <p:txBody>
          <a:bodyPr wrap="square" rtlCol="0">
            <a:spAutoFit/>
          </a:bodyPr>
          <a:lstStyle/>
          <a:p>
            <a:pPr algn="just"/>
            <a:r>
              <a:rPr lang="en-AU" sz="2400" b="1" dirty="0">
                <a:latin typeface="Gruppo" panose="02000604060000020004" pitchFamily="2" charset="0"/>
              </a:rPr>
              <a:t>My sharing of </a:t>
            </a:r>
            <a:r>
              <a:rPr lang="en-AU" sz="2400" b="1" dirty="0">
                <a:latin typeface="Gruppo" panose="02000604060000020004" pitchFamily="2" charset="0"/>
                <a:hlinkClick r:id="rId5"/>
              </a:rPr>
              <a:t>my Powtoon </a:t>
            </a:r>
            <a:r>
              <a:rPr lang="en-AU" sz="2400" b="1" dirty="0">
                <a:latin typeface="Gruppo" panose="02000604060000020004" pitchFamily="2" charset="0"/>
              </a:rPr>
              <a:t>to promote </a:t>
            </a:r>
            <a:r>
              <a:rPr lang="en-AU" sz="2400" b="1" dirty="0">
                <a:latin typeface="Gruppo" panose="02000604060000020004" pitchFamily="2" charset="0"/>
                <a:hlinkClick r:id="rId6"/>
              </a:rPr>
              <a:t>my website </a:t>
            </a:r>
            <a:r>
              <a:rPr lang="en-AU" sz="2400" b="1" dirty="0">
                <a:latin typeface="Gruppo" panose="02000604060000020004" pitchFamily="2" charset="0"/>
              </a:rPr>
              <a:t>and its link was met with a deafening silence from the G+ Google for Education community. This aspect of my PLN has far looser connections and, critically, this ‘set’ has less affinity with my created content (Dron &amp; Anderson, 2014, p.89). As a critical incident, its effect is to make me re-consider my audience.</a:t>
            </a:r>
          </a:p>
        </p:txBody>
      </p:sp>
    </p:spTree>
    <p:extLst>
      <p:ext uri="{BB962C8B-B14F-4D97-AF65-F5344CB8AC3E}">
        <p14:creationId xmlns:p14="http://schemas.microsoft.com/office/powerpoint/2010/main" val="427392502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6D211-4ABC-468C-9B66-EFE1932BA00C}"/>
              </a:ext>
            </a:extLst>
          </p:cNvPr>
          <p:cNvSpPr>
            <a:spLocks noGrp="1"/>
          </p:cNvSpPr>
          <p:nvPr>
            <p:ph type="title"/>
          </p:nvPr>
        </p:nvSpPr>
        <p:spPr>
          <a:xfrm>
            <a:off x="1662112" y="1515206"/>
            <a:ext cx="8991600" cy="1645920"/>
          </a:xfrm>
        </p:spPr>
        <p:txBody>
          <a:bodyPr/>
          <a:lstStyle/>
          <a:p>
            <a:r>
              <a:rPr lang="en-AU" dirty="0"/>
              <a:t>Connecting to bloggers</a:t>
            </a:r>
          </a:p>
        </p:txBody>
      </p:sp>
      <p:sp>
        <p:nvSpPr>
          <p:cNvPr id="3" name="Text Placeholder 2">
            <a:extLst>
              <a:ext uri="{FF2B5EF4-FFF2-40B4-BE49-F238E27FC236}">
                <a16:creationId xmlns:a16="http://schemas.microsoft.com/office/drawing/2014/main" id="{0D24196A-0AFF-4D0F-B902-60F590B77293}"/>
              </a:ext>
            </a:extLst>
          </p:cNvPr>
          <p:cNvSpPr>
            <a:spLocks noGrp="1"/>
          </p:cNvSpPr>
          <p:nvPr>
            <p:ph type="body" idx="1"/>
          </p:nvPr>
        </p:nvSpPr>
        <p:spPr>
          <a:xfrm>
            <a:off x="1662112" y="3833813"/>
            <a:ext cx="9115426" cy="1783734"/>
          </a:xfrm>
        </p:spPr>
        <p:txBody>
          <a:bodyPr>
            <a:normAutofit/>
          </a:bodyPr>
          <a:lstStyle/>
          <a:p>
            <a:pPr algn="just"/>
            <a:r>
              <a:rPr lang="en-AU" sz="2400" b="1" dirty="0">
                <a:latin typeface="Gruppo" panose="02000604060000020004" pitchFamily="2" charset="0"/>
              </a:rPr>
              <a:t>In posting comments on sites created by renowned ‘connected educators’, I am seeking interaction with possible mentors to develop meaningful collaboration and authentic collegiality in my PLN (Nussbaum-Beach &amp; Hall, 2012, p. 10).</a:t>
            </a:r>
          </a:p>
        </p:txBody>
      </p:sp>
    </p:spTree>
    <p:extLst>
      <p:ext uri="{BB962C8B-B14F-4D97-AF65-F5344CB8AC3E}">
        <p14:creationId xmlns:p14="http://schemas.microsoft.com/office/powerpoint/2010/main" val="36106320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C1C24-598F-43B4-AA71-2E82B13120E8}"/>
              </a:ext>
            </a:extLst>
          </p:cNvPr>
          <p:cNvSpPr>
            <a:spLocks noGrp="1"/>
          </p:cNvSpPr>
          <p:nvPr>
            <p:ph type="title"/>
          </p:nvPr>
        </p:nvSpPr>
        <p:spPr>
          <a:xfrm>
            <a:off x="2264473" y="474154"/>
            <a:ext cx="7729728" cy="1188720"/>
          </a:xfrm>
        </p:spPr>
        <p:txBody>
          <a:bodyPr>
            <a:normAutofit fontScale="90000"/>
          </a:bodyPr>
          <a:lstStyle/>
          <a:p>
            <a:r>
              <a:rPr lang="en-AU" dirty="0">
                <a:solidFill>
                  <a:schemeClr val="bg1">
                    <a:lumMod val="50000"/>
                  </a:schemeClr>
                </a:solidFill>
              </a:rPr>
              <a:t>Connecting with bloggers with an educational technology focus – Laura randazzo</a:t>
            </a:r>
          </a:p>
        </p:txBody>
      </p:sp>
      <p:pic>
        <p:nvPicPr>
          <p:cNvPr id="6" name="Content Placeholder 5">
            <a:extLst>
              <a:ext uri="{FF2B5EF4-FFF2-40B4-BE49-F238E27FC236}">
                <a16:creationId xmlns:a16="http://schemas.microsoft.com/office/drawing/2014/main" id="{6B303CAA-695E-42BF-82D9-A34BB848F2CB}"/>
              </a:ext>
            </a:extLst>
          </p:cNvPr>
          <p:cNvPicPr>
            <a:picLocks noGrp="1" noChangeAspect="1"/>
          </p:cNvPicPr>
          <p:nvPr>
            <p:ph sz="half" idx="1"/>
          </p:nvPr>
        </p:nvPicPr>
        <p:blipFill>
          <a:blip r:embed="rId2"/>
          <a:stretch>
            <a:fillRect/>
          </a:stretch>
        </p:blipFill>
        <p:spPr>
          <a:xfrm>
            <a:off x="345186" y="1978222"/>
            <a:ext cx="3138241" cy="4130242"/>
          </a:xfrm>
        </p:spPr>
      </p:pic>
      <p:pic>
        <p:nvPicPr>
          <p:cNvPr id="8" name="Content Placeholder 7">
            <a:extLst>
              <a:ext uri="{FF2B5EF4-FFF2-40B4-BE49-F238E27FC236}">
                <a16:creationId xmlns:a16="http://schemas.microsoft.com/office/drawing/2014/main" id="{D5131078-5346-455E-B09F-E32163A868E1}"/>
              </a:ext>
            </a:extLst>
          </p:cNvPr>
          <p:cNvPicPr>
            <a:picLocks noGrp="1" noChangeAspect="1"/>
          </p:cNvPicPr>
          <p:nvPr>
            <p:ph sz="half" idx="2"/>
          </p:nvPr>
        </p:nvPicPr>
        <p:blipFill>
          <a:blip r:embed="rId3"/>
          <a:stretch>
            <a:fillRect/>
          </a:stretch>
        </p:blipFill>
        <p:spPr>
          <a:xfrm>
            <a:off x="3680484" y="1997272"/>
            <a:ext cx="4127540" cy="4092142"/>
          </a:xfrm>
        </p:spPr>
      </p:pic>
      <p:sp>
        <p:nvSpPr>
          <p:cNvPr id="10" name="TextBox 9">
            <a:extLst>
              <a:ext uri="{FF2B5EF4-FFF2-40B4-BE49-F238E27FC236}">
                <a16:creationId xmlns:a16="http://schemas.microsoft.com/office/drawing/2014/main" id="{34A673F5-86C6-4564-9B50-CD63C894E205}"/>
              </a:ext>
            </a:extLst>
          </p:cNvPr>
          <p:cNvSpPr txBox="1"/>
          <p:nvPr/>
        </p:nvSpPr>
        <p:spPr>
          <a:xfrm>
            <a:off x="273749" y="6116035"/>
            <a:ext cx="1190625" cy="307777"/>
          </a:xfrm>
          <a:prstGeom prst="rect">
            <a:avLst/>
          </a:prstGeom>
          <a:noFill/>
        </p:spPr>
        <p:txBody>
          <a:bodyPr wrap="square" rtlCol="0">
            <a:spAutoFit/>
          </a:bodyPr>
          <a:lstStyle/>
          <a:p>
            <a:r>
              <a:rPr lang="en-AU" sz="1400" dirty="0"/>
              <a:t>02/04/2018</a:t>
            </a:r>
          </a:p>
        </p:txBody>
      </p:sp>
      <p:sp>
        <p:nvSpPr>
          <p:cNvPr id="11" name="TextBox 10">
            <a:extLst>
              <a:ext uri="{FF2B5EF4-FFF2-40B4-BE49-F238E27FC236}">
                <a16:creationId xmlns:a16="http://schemas.microsoft.com/office/drawing/2014/main" id="{CDBB1F85-4658-4A70-B3B6-021A5B4DDFBD}"/>
              </a:ext>
            </a:extLst>
          </p:cNvPr>
          <p:cNvSpPr txBox="1"/>
          <p:nvPr/>
        </p:nvSpPr>
        <p:spPr>
          <a:xfrm>
            <a:off x="7927276" y="1978222"/>
            <a:ext cx="4057649" cy="3416320"/>
          </a:xfrm>
          <a:prstGeom prst="rect">
            <a:avLst/>
          </a:prstGeom>
          <a:noFill/>
        </p:spPr>
        <p:txBody>
          <a:bodyPr wrap="square" rtlCol="0">
            <a:spAutoFit/>
          </a:bodyPr>
          <a:lstStyle/>
          <a:p>
            <a:r>
              <a:rPr lang="en-AU" sz="2400" b="1" dirty="0">
                <a:latin typeface="Gruppo" panose="02000604060000020004" pitchFamily="2" charset="0"/>
              </a:rPr>
              <a:t>At this time there remains no reply, it is a one way connection in my PLN. I will make use of this site for the construction of knowledge without the benefit of feedback and interactions that Baker-Doyle (2017, p.33) defines as participatory.</a:t>
            </a:r>
          </a:p>
        </p:txBody>
      </p:sp>
      <p:pic>
        <p:nvPicPr>
          <p:cNvPr id="13" name="Graphic 12" descr="Confused Face with No Fill">
            <a:extLst>
              <a:ext uri="{FF2B5EF4-FFF2-40B4-BE49-F238E27FC236}">
                <a16:creationId xmlns:a16="http://schemas.microsoft.com/office/drawing/2014/main" id="{44831642-B127-417A-89AA-1444E82CB4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5421" y="5859097"/>
            <a:ext cx="498735" cy="498735"/>
          </a:xfrm>
          <a:prstGeom prst="rect">
            <a:avLst/>
          </a:prstGeom>
        </p:spPr>
      </p:pic>
    </p:spTree>
    <p:extLst>
      <p:ext uri="{BB962C8B-B14F-4D97-AF65-F5344CB8AC3E}">
        <p14:creationId xmlns:p14="http://schemas.microsoft.com/office/powerpoint/2010/main" val="34370785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02D3E-9809-4C0F-B5F8-B82047748D50}"/>
              </a:ext>
            </a:extLst>
          </p:cNvPr>
          <p:cNvSpPr>
            <a:spLocks noGrp="1"/>
          </p:cNvSpPr>
          <p:nvPr>
            <p:ph type="title"/>
          </p:nvPr>
        </p:nvSpPr>
        <p:spPr>
          <a:xfrm>
            <a:off x="333375" y="293178"/>
            <a:ext cx="11420475" cy="1188720"/>
          </a:xfrm>
        </p:spPr>
        <p:txBody>
          <a:bodyPr>
            <a:noAutofit/>
          </a:bodyPr>
          <a:lstStyle/>
          <a:p>
            <a:r>
              <a:rPr lang="en-AU" dirty="0">
                <a:solidFill>
                  <a:schemeClr val="bg1">
                    <a:lumMod val="50000"/>
                  </a:schemeClr>
                </a:solidFill>
              </a:rPr>
              <a:t>Looking for Digital literacy mentors from across the globe: Phi delta </a:t>
            </a:r>
            <a:r>
              <a:rPr lang="en-AU" dirty="0" err="1">
                <a:solidFill>
                  <a:schemeClr val="bg1">
                    <a:lumMod val="50000"/>
                  </a:schemeClr>
                </a:solidFill>
              </a:rPr>
              <a:t>kappan</a:t>
            </a:r>
            <a:endParaRPr lang="en-AU" dirty="0">
              <a:solidFill>
                <a:schemeClr val="bg1">
                  <a:lumMod val="50000"/>
                </a:schemeClr>
              </a:solidFill>
            </a:endParaRPr>
          </a:p>
        </p:txBody>
      </p:sp>
      <p:pic>
        <p:nvPicPr>
          <p:cNvPr id="6" name="Content Placeholder 5">
            <a:extLst>
              <a:ext uri="{FF2B5EF4-FFF2-40B4-BE49-F238E27FC236}">
                <a16:creationId xmlns:a16="http://schemas.microsoft.com/office/drawing/2014/main" id="{A83208A6-1D21-487B-A2CD-EDB09BB87CEF}"/>
              </a:ext>
            </a:extLst>
          </p:cNvPr>
          <p:cNvPicPr>
            <a:picLocks noGrp="1" noChangeAspect="1"/>
          </p:cNvPicPr>
          <p:nvPr>
            <p:ph sz="half" idx="1"/>
          </p:nvPr>
        </p:nvPicPr>
        <p:blipFill>
          <a:blip r:embed="rId2"/>
          <a:stretch>
            <a:fillRect/>
          </a:stretch>
        </p:blipFill>
        <p:spPr>
          <a:xfrm>
            <a:off x="333375" y="1595632"/>
            <a:ext cx="5738812" cy="3090305"/>
          </a:xfrm>
        </p:spPr>
      </p:pic>
      <p:pic>
        <p:nvPicPr>
          <p:cNvPr id="5" name="Content Placeholder 4">
            <a:extLst>
              <a:ext uri="{FF2B5EF4-FFF2-40B4-BE49-F238E27FC236}">
                <a16:creationId xmlns:a16="http://schemas.microsoft.com/office/drawing/2014/main" id="{4C719C82-67E4-48E2-BC7F-E58F5A8F3F54}"/>
              </a:ext>
            </a:extLst>
          </p:cNvPr>
          <p:cNvPicPr>
            <a:picLocks noGrp="1" noChangeAspect="1"/>
          </p:cNvPicPr>
          <p:nvPr>
            <p:ph sz="half" idx="2"/>
          </p:nvPr>
        </p:nvPicPr>
        <p:blipFill>
          <a:blip r:embed="rId3"/>
          <a:stretch>
            <a:fillRect/>
          </a:stretch>
        </p:blipFill>
        <p:spPr>
          <a:xfrm>
            <a:off x="7929562" y="1507171"/>
            <a:ext cx="3507607" cy="3298171"/>
          </a:xfrm>
          <a:prstGeom prst="rect">
            <a:avLst/>
          </a:prstGeom>
        </p:spPr>
      </p:pic>
      <p:sp>
        <p:nvSpPr>
          <p:cNvPr id="9" name="TextBox 8">
            <a:extLst>
              <a:ext uri="{FF2B5EF4-FFF2-40B4-BE49-F238E27FC236}">
                <a16:creationId xmlns:a16="http://schemas.microsoft.com/office/drawing/2014/main" id="{923C1170-1C82-42A6-A89C-F0C014FAFCA2}"/>
              </a:ext>
            </a:extLst>
          </p:cNvPr>
          <p:cNvSpPr txBox="1"/>
          <p:nvPr/>
        </p:nvSpPr>
        <p:spPr>
          <a:xfrm>
            <a:off x="6515100" y="1697236"/>
            <a:ext cx="1824038" cy="307777"/>
          </a:xfrm>
          <a:prstGeom prst="rect">
            <a:avLst/>
          </a:prstGeom>
          <a:noFill/>
        </p:spPr>
        <p:txBody>
          <a:bodyPr wrap="square" rtlCol="0">
            <a:spAutoFit/>
          </a:bodyPr>
          <a:lstStyle/>
          <a:p>
            <a:r>
              <a:rPr lang="en-AU" sz="1400" dirty="0"/>
              <a:t>12/04/2018</a:t>
            </a:r>
          </a:p>
        </p:txBody>
      </p:sp>
      <p:sp>
        <p:nvSpPr>
          <p:cNvPr id="10" name="TextBox 9">
            <a:extLst>
              <a:ext uri="{FF2B5EF4-FFF2-40B4-BE49-F238E27FC236}">
                <a16:creationId xmlns:a16="http://schemas.microsoft.com/office/drawing/2014/main" id="{76050FDB-6485-4BF1-99F8-9FAAAF8A7CC3}"/>
              </a:ext>
            </a:extLst>
          </p:cNvPr>
          <p:cNvSpPr txBox="1"/>
          <p:nvPr/>
        </p:nvSpPr>
        <p:spPr>
          <a:xfrm>
            <a:off x="238339" y="4850847"/>
            <a:ext cx="11558373" cy="1938992"/>
          </a:xfrm>
          <a:prstGeom prst="rect">
            <a:avLst/>
          </a:prstGeom>
          <a:noFill/>
        </p:spPr>
        <p:txBody>
          <a:bodyPr wrap="square" rtlCol="0">
            <a:spAutoFit/>
          </a:bodyPr>
          <a:lstStyle/>
          <a:p>
            <a:pPr algn="just"/>
            <a:r>
              <a:rPr lang="en-AU" sz="2000" b="1" dirty="0">
                <a:latin typeface="Gruppo" panose="02000604060000020004" pitchFamily="2" charset="0"/>
              </a:rPr>
              <a:t>My comment is approved and is visible at the base of this very useful article on a new approach to teaching digital literacy by </a:t>
            </a:r>
            <a:r>
              <a:rPr lang="en-AU" sz="2000" b="1" dirty="0">
                <a:latin typeface="Gruppo" panose="02000604060000020004" pitchFamily="2" charset="0"/>
                <a:hlinkClick r:id="rId4"/>
              </a:rPr>
              <a:t>Phi Delta Kappan</a:t>
            </a:r>
            <a:r>
              <a:rPr lang="en-AU" sz="2000" b="1" dirty="0">
                <a:latin typeface="Gruppo" panose="02000604060000020004" pitchFamily="2" charset="0"/>
              </a:rPr>
              <a:t>. This node is a weak tie in my PLN (Siemens, 2005). With time, and further action on my behalf, I hope that positive two-way interactions become feasible and that this asynchronous communication might augment my one-to-many interactions (Kalisz, 2016, p.56)</a:t>
            </a:r>
            <a:r>
              <a:rPr lang="en-AU" sz="2000" b="1" dirty="0"/>
              <a:t>.</a:t>
            </a:r>
            <a:r>
              <a:rPr lang="en-AU" sz="2000" b="1" dirty="0">
                <a:latin typeface="Gruppo" panose="02000604060000020004" pitchFamily="2" charset="0"/>
              </a:rPr>
              <a:t> My transparency and links to my own open educational resource are essential steps toward becoming a connected educator (Lupton, Oddone, &amp; Dreamson, in press 2018).</a:t>
            </a:r>
            <a:endParaRPr lang="en-AU" sz="2000" b="1" dirty="0"/>
          </a:p>
        </p:txBody>
      </p:sp>
      <p:pic>
        <p:nvPicPr>
          <p:cNvPr id="12" name="Graphic 11" descr="Surprised Face with No Fill">
            <a:extLst>
              <a:ext uri="{FF2B5EF4-FFF2-40B4-BE49-F238E27FC236}">
                <a16:creationId xmlns:a16="http://schemas.microsoft.com/office/drawing/2014/main" id="{F653B840-D60B-4DF5-B786-5E506D67B4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46620" y="2946563"/>
            <a:ext cx="345255" cy="345255"/>
          </a:xfrm>
          <a:prstGeom prst="rect">
            <a:avLst/>
          </a:prstGeom>
        </p:spPr>
      </p:pic>
    </p:spTree>
    <p:extLst>
      <p:ext uri="{BB962C8B-B14F-4D97-AF65-F5344CB8AC3E}">
        <p14:creationId xmlns:p14="http://schemas.microsoft.com/office/powerpoint/2010/main" val="14455906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6E136-61F5-4F95-B493-AE34EBBF688F}"/>
              </a:ext>
            </a:extLst>
          </p:cNvPr>
          <p:cNvSpPr>
            <a:spLocks noGrp="1"/>
          </p:cNvSpPr>
          <p:nvPr>
            <p:ph type="title"/>
          </p:nvPr>
        </p:nvSpPr>
        <p:spPr/>
        <p:txBody>
          <a:bodyPr/>
          <a:lstStyle/>
          <a:p>
            <a:r>
              <a:rPr lang="en-AU" dirty="0"/>
              <a:t>twitter</a:t>
            </a:r>
          </a:p>
        </p:txBody>
      </p:sp>
      <p:sp>
        <p:nvSpPr>
          <p:cNvPr id="3" name="Text Placeholder 2">
            <a:extLst>
              <a:ext uri="{FF2B5EF4-FFF2-40B4-BE49-F238E27FC236}">
                <a16:creationId xmlns:a16="http://schemas.microsoft.com/office/drawing/2014/main" id="{1CD8F3CE-F4D3-40FD-BC0F-6E710A44FDF5}"/>
              </a:ext>
            </a:extLst>
          </p:cNvPr>
          <p:cNvSpPr>
            <a:spLocks noGrp="1"/>
          </p:cNvSpPr>
          <p:nvPr>
            <p:ph type="body" idx="1"/>
          </p:nvPr>
        </p:nvSpPr>
        <p:spPr>
          <a:xfrm>
            <a:off x="1900238" y="4352465"/>
            <a:ext cx="8553450" cy="1265082"/>
          </a:xfrm>
        </p:spPr>
        <p:txBody>
          <a:bodyPr>
            <a:normAutofit fontScale="92500"/>
          </a:bodyPr>
          <a:lstStyle/>
          <a:p>
            <a:pPr algn="just"/>
            <a:r>
              <a:rPr lang="en-AU" sz="2400" b="1" dirty="0">
                <a:latin typeface="Gruppo" panose="02000604060000020004" pitchFamily="2" charset="0"/>
              </a:rPr>
              <a:t>Developing this powerful tool to curate, connect, and communicate was fundamental to my PLN. It is where most educators start building their networks (Richardson &amp; Mancabelli, 2011, p. 40)</a:t>
            </a:r>
          </a:p>
        </p:txBody>
      </p:sp>
    </p:spTree>
    <p:extLst>
      <p:ext uri="{BB962C8B-B14F-4D97-AF65-F5344CB8AC3E}">
        <p14:creationId xmlns:p14="http://schemas.microsoft.com/office/powerpoint/2010/main" val="30569273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heme/theme1.xml><?xml version="1.0" encoding="utf-8"?>
<a:theme xmlns:a="http://schemas.openxmlformats.org/drawingml/2006/main" name="Parcel">
  <a:themeElements>
    <a:clrScheme name="AKT">
      <a:dk1>
        <a:srgbClr val="5D82A7"/>
      </a:dk1>
      <a:lt1>
        <a:srgbClr val="FFFFFF"/>
      </a:lt1>
      <a:dk2>
        <a:srgbClr val="738F97"/>
      </a:dk2>
      <a:lt2>
        <a:srgbClr val="E8E3CE"/>
      </a:lt2>
      <a:accent1>
        <a:srgbClr val="3AA8B4"/>
      </a:accent1>
      <a:accent2>
        <a:srgbClr val="91D3D1"/>
      </a:accent2>
      <a:accent3>
        <a:srgbClr val="5D82A7"/>
      </a:accent3>
      <a:accent4>
        <a:srgbClr val="A9B76F"/>
      </a:accent4>
      <a:accent5>
        <a:srgbClr val="9D9067"/>
      </a:accent5>
      <a:accent6>
        <a:srgbClr val="C2CC60"/>
      </a:accent6>
      <a:hlink>
        <a:srgbClr val="5A6F96"/>
      </a:hlink>
      <a:folHlink>
        <a:srgbClr val="8B41C9"/>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0BDC4BB7-8AF9-46FD-8C32-AB93AC9C41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TM10001115[[fn=Parcel]]</Template>
  <TotalTime>991</TotalTime>
  <Words>1968</Words>
  <Application>Microsoft Office PowerPoint</Application>
  <PresentationFormat>Widescreen</PresentationFormat>
  <Paragraphs>107</Paragraphs>
  <Slides>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Gill Sans MT</vt:lpstr>
      <vt:lpstr>Gruppo</vt:lpstr>
      <vt:lpstr>Wingdings</vt:lpstr>
      <vt:lpstr>Parcel</vt:lpstr>
      <vt:lpstr>Making connections </vt:lpstr>
      <vt:lpstr>First contact</vt:lpstr>
      <vt:lpstr>my Google+ community formed by University colleagues</vt:lpstr>
      <vt:lpstr>Another post to my Google+ community formed by University colleagues</vt:lpstr>
      <vt:lpstr>My post to the google+ group  ‘google for education’</vt:lpstr>
      <vt:lpstr>Connecting to bloggers</vt:lpstr>
      <vt:lpstr>Connecting with bloggers with an educational technology focus – Laura randazzo</vt:lpstr>
      <vt:lpstr>Looking for Digital literacy mentors from across the globe: Phi delta kappan</vt:lpstr>
      <vt:lpstr>twitter</vt:lpstr>
      <vt:lpstr>Building &amp; curating a tweet deck for my topic</vt:lpstr>
      <vt:lpstr>Revamping my professional twitter account</vt:lpstr>
      <vt:lpstr>refining tweet deck with  # hashtags</vt:lpstr>
      <vt:lpstr>Posting intelligently to twitter</vt:lpstr>
      <vt:lpstr>Tweeting intelligently! commenting &amp; replying to others’ tweets</vt:lpstr>
      <vt:lpstr>Building confidence and  Tweeting to…</vt:lpstr>
      <vt:lpstr>Retweeted!</vt:lpstr>
      <vt:lpstr>facebook</vt:lpstr>
      <vt:lpstr> Connecting with my closed Facebook group from University – Another critical incident </vt:lpstr>
      <vt:lpstr>Connecting with my work colleagues via a closed facebook group</vt:lpstr>
      <vt:lpstr>Connecting with emails</vt:lpstr>
      <vt:lpstr>Networking  face-2-face at a teacher-librarian conference [mantle]</vt:lpstr>
      <vt:lpstr> The result of my email </vt:lpstr>
      <vt:lpstr>Emails within the yammer tl community</vt:lpstr>
      <vt:lpstr> Another critical incident -  8 Replies from the Yammer TL community! </vt:lpstr>
      <vt:lpstr>Bringing connections together </vt:lpstr>
      <vt:lpstr>A blog comment, an email reply, &amp; tweet success! This critical incident may transform ‘weak ties’ to ‘stronger ties’ within my PLN (Siemens, 2005).</vt:lpstr>
      <vt:lpstr>To date: My twitter account in may 2018</vt:lpstr>
      <vt:lpstr>In conclusion</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connections</dc:title>
  <dc:creator>Amanda Taylor</dc:creator>
  <cp:lastModifiedBy>Amanda Taylor</cp:lastModifiedBy>
  <cp:revision>104</cp:revision>
  <dcterms:created xsi:type="dcterms:W3CDTF">2018-05-19T00:15:42Z</dcterms:created>
  <dcterms:modified xsi:type="dcterms:W3CDTF">2018-06-02T09:20:34Z</dcterms:modified>
</cp:coreProperties>
</file>